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3"/>
  </p:notesMasterIdLst>
  <p:sldIdLst>
    <p:sldId id="314" r:id="rId6"/>
    <p:sldId id="316" r:id="rId7"/>
    <p:sldId id="317" r:id="rId8"/>
    <p:sldId id="318" r:id="rId9"/>
    <p:sldId id="319" r:id="rId10"/>
    <p:sldId id="320" r:id="rId11"/>
    <p:sldId id="321" r:id="rId12"/>
    <p:sldId id="323" r:id="rId13"/>
    <p:sldId id="324" r:id="rId14"/>
    <p:sldId id="325" r:id="rId15"/>
    <p:sldId id="326" r:id="rId16"/>
    <p:sldId id="322" r:id="rId17"/>
    <p:sldId id="327" r:id="rId18"/>
    <p:sldId id="328" r:id="rId19"/>
    <p:sldId id="309" r:id="rId20"/>
    <p:sldId id="329" r:id="rId21"/>
    <p:sldId id="330" r:id="rId22"/>
    <p:sldId id="331" r:id="rId23"/>
    <p:sldId id="335" r:id="rId24"/>
    <p:sldId id="332" r:id="rId25"/>
    <p:sldId id="333" r:id="rId26"/>
    <p:sldId id="336" r:id="rId27"/>
    <p:sldId id="334" r:id="rId28"/>
    <p:sldId id="337" r:id="rId29"/>
    <p:sldId id="338" r:id="rId30"/>
    <p:sldId id="339" r:id="rId31"/>
    <p:sldId id="340" r:id="rId32"/>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extLst>
    <p:ext uri="{EFAFB233-063F-42B5-8137-9DF3F51BA10A}">
      <p15:sldGuideLst xmlns:p15="http://schemas.microsoft.com/office/powerpoint/2012/main">
        <p15:guide id="1" orient="horz" pos="332">
          <p15:clr>
            <a:srgbClr val="A4A3A4"/>
          </p15:clr>
        </p15:guide>
        <p15:guide id="2" orient="horz" pos="528">
          <p15:clr>
            <a:srgbClr val="A4A3A4"/>
          </p15:clr>
        </p15:guide>
        <p15:guide id="3" orient="horz" pos="3660">
          <p15:clr>
            <a:srgbClr val="A4A3A4"/>
          </p15:clr>
        </p15:guide>
        <p15:guide id="4" orient="horz" pos="864">
          <p15:clr>
            <a:srgbClr val="A4A3A4"/>
          </p15:clr>
        </p15:guide>
        <p15:guide id="5" pos="4610">
          <p15:clr>
            <a:srgbClr val="A4A3A4"/>
          </p15:clr>
        </p15:guide>
        <p15:guide id="6" pos="1122">
          <p15:clr>
            <a:srgbClr val="A4A3A4"/>
          </p15:clr>
        </p15:guide>
        <p15:guide id="7" pos="18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100" d="100"/>
          <a:sy n="100" d="100"/>
        </p:scale>
        <p:origin x="3534" y="1176"/>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9C3E3EA-DFF6-4FED-A327-0B330CCF1613}" type="slidenum">
              <a:rPr lang="en-US" smtClean="0"/>
              <a:pPr>
                <a:defRPr/>
              </a:pPr>
              <a:t>7</a:t>
            </a:fld>
            <a:endParaRPr lang="en-US"/>
          </a:p>
        </p:txBody>
      </p:sp>
    </p:spTree>
    <p:extLst>
      <p:ext uri="{BB962C8B-B14F-4D97-AF65-F5344CB8AC3E}">
        <p14:creationId xmlns:p14="http://schemas.microsoft.com/office/powerpoint/2010/main" val="4251764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1245337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extLst>
      <p:ext uri="{BB962C8B-B14F-4D97-AF65-F5344CB8AC3E}">
        <p14:creationId xmlns:p14="http://schemas.microsoft.com/office/powerpoint/2010/main" val="2221291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06/02/2019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obr.uk/efo/economic-fiscal-outlook-october-2018/"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bankofengland.co.uk/statistics/details/further-details-about-changes-flows-growth-rates-data"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2019</a:t>
            </a:r>
          </a:p>
        </p:txBody>
      </p:sp>
      <p:sp>
        <p:nvSpPr>
          <p:cNvPr id="4099" name="Text Placeholder 2"/>
          <p:cNvSpPr>
            <a:spLocks noGrp="1"/>
          </p:cNvSpPr>
          <p:nvPr>
            <p:ph type="body" sz="quarter" idx="13"/>
          </p:nvPr>
        </p:nvSpPr>
        <p:spPr>
          <a:xfrm>
            <a:off x="792163" y="3427413"/>
            <a:ext cx="5335587" cy="473075"/>
          </a:xfrm>
        </p:spPr>
        <p:txBody>
          <a:bodyPr/>
          <a:lstStyle/>
          <a:p>
            <a:pPr marL="0" lvl="2" indent="0"/>
            <a:r>
              <a:rPr lang="en-GB" sz="2400" dirty="0" smtClean="0"/>
              <a:t>Demand and output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03749"/>
          </a:xfrm>
        </p:spPr>
        <p:txBody>
          <a:bodyPr/>
          <a:lstStyle/>
          <a:p>
            <a:pPr lvl="1"/>
            <a:r>
              <a:rPr lang="en-GB" b="1" dirty="0"/>
              <a:t>Chart 2.9</a:t>
            </a:r>
            <a:r>
              <a:rPr lang="en-GB" dirty="0"/>
              <a:t> House price inflation has slowed particularly sharply in </a:t>
            </a:r>
            <a:r>
              <a:rPr lang="en-GB" dirty="0" smtClean="0"/>
              <a:t>London</a:t>
            </a:r>
          </a:p>
          <a:p>
            <a:pPr lvl="2"/>
            <a:r>
              <a:rPr lang="en-GB" dirty="0"/>
              <a:t>House prices</a:t>
            </a:r>
          </a:p>
        </p:txBody>
      </p:sp>
      <p:sp>
        <p:nvSpPr>
          <p:cNvPr id="5" name="Text Placeholder 4"/>
          <p:cNvSpPr>
            <a:spLocks noGrp="1"/>
          </p:cNvSpPr>
          <p:nvPr>
            <p:ph type="body" sz="quarter" idx="16"/>
          </p:nvPr>
        </p:nvSpPr>
        <p:spPr/>
        <p:txBody>
          <a:bodyPr/>
          <a:lstStyle/>
          <a:p>
            <a:r>
              <a:rPr lang="en-GB" dirty="0"/>
              <a:t>Sources: HM Land Registry and Bank calculations.</a:t>
            </a:r>
          </a:p>
          <a:p>
            <a:endParaRPr lang="en-GB" dirty="0"/>
          </a:p>
          <a:p>
            <a:r>
              <a:rPr lang="en-GB" dirty="0"/>
              <a:t>(</a:t>
            </a:r>
            <a:r>
              <a:rPr lang="en-GB" dirty="0" smtClean="0"/>
              <a:t>a)	Northern </a:t>
            </a:r>
            <a:r>
              <a:rPr lang="en-GB" dirty="0"/>
              <a:t>Ireland is quarterly and seasonally adjusted by Bank staff.</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712" y="1584000"/>
            <a:ext cx="6182576" cy="3634442"/>
          </a:xfrm>
          <a:prstGeom prst="rect">
            <a:avLst/>
          </a:prstGeom>
        </p:spPr>
      </p:pic>
    </p:spTree>
    <p:extLst>
      <p:ext uri="{BB962C8B-B14F-4D97-AF65-F5344CB8AC3E}">
        <p14:creationId xmlns:p14="http://schemas.microsoft.com/office/powerpoint/2010/main" val="25754687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68239"/>
          </a:xfrm>
        </p:spPr>
        <p:txBody>
          <a:bodyPr/>
          <a:lstStyle/>
          <a:p>
            <a:pPr lvl="1"/>
            <a:r>
              <a:rPr lang="en-GB" b="1" dirty="0"/>
              <a:t>Chart 2.10</a:t>
            </a:r>
            <a:r>
              <a:rPr lang="en-GB" dirty="0"/>
              <a:t> Spending on new builds and housing starts have </a:t>
            </a:r>
            <a:r>
              <a:rPr lang="en-GB" dirty="0" smtClean="0"/>
              <a:t>increased</a:t>
            </a:r>
          </a:p>
          <a:p>
            <a:pPr lvl="2"/>
            <a:r>
              <a:rPr lang="en-GB" dirty="0"/>
              <a:t>House building and investment in new dwellings</a:t>
            </a:r>
          </a:p>
        </p:txBody>
      </p:sp>
      <p:sp>
        <p:nvSpPr>
          <p:cNvPr id="5" name="Text Placeholder 4"/>
          <p:cNvSpPr>
            <a:spLocks noGrp="1"/>
          </p:cNvSpPr>
          <p:nvPr>
            <p:ph type="body" sz="quarter" idx="16"/>
          </p:nvPr>
        </p:nvSpPr>
        <p:spPr/>
        <p:txBody>
          <a:bodyPr/>
          <a:lstStyle/>
          <a:p>
            <a:r>
              <a:rPr lang="en-GB" dirty="0"/>
              <a:t>Sources: Ministry of Housing, Communities and Local Government, ONS and Bank calculations.</a:t>
            </a:r>
          </a:p>
          <a:p>
            <a:endParaRPr lang="en-GB" dirty="0"/>
          </a:p>
          <a:p>
            <a:r>
              <a:rPr lang="en-GB" dirty="0"/>
              <a:t>(</a:t>
            </a:r>
            <a:r>
              <a:rPr lang="en-GB" dirty="0" smtClean="0"/>
              <a:t>a)	Chained‑volume </a:t>
            </a:r>
            <a:r>
              <a:rPr lang="en-GB" dirty="0"/>
              <a:t>measure, 2016 prices. Excludes major repairs and improvements to existing dwellings.</a:t>
            </a:r>
          </a:p>
          <a:p>
            <a:r>
              <a:rPr lang="en-GB" dirty="0"/>
              <a:t>(</a:t>
            </a:r>
            <a:r>
              <a:rPr lang="en-GB" dirty="0" smtClean="0"/>
              <a:t>b)	Number </a:t>
            </a:r>
            <a:r>
              <a:rPr lang="en-GB" dirty="0"/>
              <a:t>of permanent dwellings started/completed by private enterprises up to 2018 Q3 for England and Northern Ireland. Data from 2011 Q2 for housing starts in Wales and from 2018 Q3 for housing starts and completions in Scotland have been grown in line with permanent dwelling starts/completions by private enterprises in England. Data are seasonally adjusted by Bank staff.</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6658" y="1611779"/>
            <a:ext cx="6430684" cy="3634442"/>
          </a:xfrm>
          <a:prstGeom prst="rect">
            <a:avLst/>
          </a:prstGeom>
        </p:spPr>
      </p:pic>
    </p:spTree>
    <p:extLst>
      <p:ext uri="{BB962C8B-B14F-4D97-AF65-F5344CB8AC3E}">
        <p14:creationId xmlns:p14="http://schemas.microsoft.com/office/powerpoint/2010/main" val="2956284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636869"/>
          </a:xfrm>
        </p:spPr>
        <p:txBody>
          <a:bodyPr/>
          <a:lstStyle/>
          <a:p>
            <a:pPr lvl="1"/>
            <a:r>
              <a:rPr lang="en-GB" b="1" dirty="0"/>
              <a:t>Chart </a:t>
            </a:r>
            <a:r>
              <a:rPr lang="en-GB" b="1" dirty="0" smtClean="0"/>
              <a:t>2.11</a:t>
            </a:r>
            <a:r>
              <a:rPr lang="en-GB" dirty="0" smtClean="0"/>
              <a:t> Higher </a:t>
            </a:r>
            <a:r>
              <a:rPr lang="en-GB" dirty="0"/>
              <a:t>government spending implies a boost to GDP over the next three </a:t>
            </a:r>
            <a:r>
              <a:rPr lang="en-GB" dirty="0" smtClean="0"/>
              <a:t>years</a:t>
            </a:r>
          </a:p>
          <a:p>
            <a:pPr lvl="2"/>
            <a:r>
              <a:rPr lang="en-GB" dirty="0"/>
              <a:t>Effect of new fiscal measures in </a:t>
            </a:r>
            <a:r>
              <a:rPr lang="en-GB" i="1" dirty="0"/>
              <a:t>Budget 2018</a:t>
            </a:r>
            <a:r>
              <a:rPr lang="en-GB" dirty="0"/>
              <a:t> on public sector net borrowing</a:t>
            </a:r>
            <a:r>
              <a:rPr lang="en-GB" baseline="30000" dirty="0"/>
              <a:t>(a)</a:t>
            </a:r>
          </a:p>
          <a:p>
            <a:endParaRPr lang="en-GB" dirty="0"/>
          </a:p>
        </p:txBody>
      </p:sp>
      <p:sp>
        <p:nvSpPr>
          <p:cNvPr id="5" name="Text Placeholder 4"/>
          <p:cNvSpPr>
            <a:spLocks noGrp="1"/>
          </p:cNvSpPr>
          <p:nvPr>
            <p:ph type="body" sz="quarter" idx="16"/>
          </p:nvPr>
        </p:nvSpPr>
        <p:spPr/>
        <p:txBody>
          <a:bodyPr/>
          <a:lstStyle/>
          <a:p>
            <a:r>
              <a:rPr lang="en-GB" dirty="0"/>
              <a:t>Sources: Office for Budget Responsibility (OBR) and Bank calculations.</a:t>
            </a:r>
          </a:p>
          <a:p>
            <a:endParaRPr lang="en-GB" dirty="0"/>
          </a:p>
          <a:p>
            <a:r>
              <a:rPr lang="en-GB" dirty="0"/>
              <a:t>(</a:t>
            </a:r>
            <a:r>
              <a:rPr lang="en-GB" dirty="0" smtClean="0"/>
              <a:t>a)	Bars </a:t>
            </a:r>
            <a:r>
              <a:rPr lang="en-GB" dirty="0"/>
              <a:t>represent the effect of Budget decisions on public sector borrowing, based on Chart 4.1 in the </a:t>
            </a:r>
            <a:r>
              <a:rPr lang="en-GB" dirty="0">
                <a:hlinkClick r:id="rId2"/>
              </a:rPr>
              <a:t>October 2018 </a:t>
            </a:r>
            <a:r>
              <a:rPr lang="en-GB" i="1" dirty="0">
                <a:hlinkClick r:id="rId2"/>
              </a:rPr>
              <a:t>Economic and Fiscal Outlook</a:t>
            </a:r>
            <a:r>
              <a:rPr lang="en-GB" dirty="0"/>
              <a:t>. Indirect policy effects are excluded.</a:t>
            </a:r>
          </a:p>
          <a:p>
            <a:r>
              <a:rPr lang="en-GB" dirty="0"/>
              <a:t>(</a:t>
            </a:r>
            <a:r>
              <a:rPr lang="en-GB" dirty="0" smtClean="0"/>
              <a:t>b)	OBR </a:t>
            </a:r>
            <a:r>
              <a:rPr lang="en-GB" dirty="0"/>
              <a:t>forecast for nominal GDP.</a:t>
            </a:r>
          </a:p>
          <a:p>
            <a:r>
              <a:rPr lang="en-GB" dirty="0"/>
              <a:t>(</a:t>
            </a:r>
            <a:r>
              <a:rPr lang="en-GB" dirty="0" smtClean="0"/>
              <a:t>c)	The </a:t>
            </a:r>
            <a:r>
              <a:rPr lang="en-GB" dirty="0"/>
              <a:t>net effect of tax cuts and tax rises. Tax cuts lower receipts and push up borrowing, showing up as a positive bar. Tax rises do the opposite.</a:t>
            </a:r>
          </a:p>
          <a:p>
            <a:r>
              <a:rPr lang="en-GB" dirty="0"/>
              <a:t>(</a:t>
            </a:r>
            <a:r>
              <a:rPr lang="en-GB" dirty="0" smtClean="0"/>
              <a:t>d)	Total </a:t>
            </a:r>
            <a:r>
              <a:rPr lang="en-GB" dirty="0"/>
              <a:t>Capital Departmental Expenditure Limits (CDEL).</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0537" y="1584957"/>
            <a:ext cx="6242927" cy="3688087"/>
          </a:xfrm>
          <a:prstGeom prst="rect">
            <a:avLst/>
          </a:prstGeom>
        </p:spPr>
      </p:pic>
    </p:spTree>
    <p:extLst>
      <p:ext uri="{BB962C8B-B14F-4D97-AF65-F5344CB8AC3E}">
        <p14:creationId xmlns:p14="http://schemas.microsoft.com/office/powerpoint/2010/main" val="36697137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2.12</a:t>
            </a:r>
            <a:r>
              <a:rPr lang="en-GB" dirty="0"/>
              <a:t> Survey indicators of export growth have </a:t>
            </a:r>
            <a:r>
              <a:rPr lang="en-GB" dirty="0" smtClean="0"/>
              <a:t>weakened</a:t>
            </a:r>
          </a:p>
          <a:p>
            <a:pPr lvl="2"/>
            <a:r>
              <a:rPr lang="en-GB" dirty="0"/>
              <a:t>UK exports and survey indicators of export growth</a:t>
            </a:r>
            <a:r>
              <a:rPr lang="en-GB" baseline="30000" dirty="0"/>
              <a:t>(a)</a:t>
            </a:r>
          </a:p>
        </p:txBody>
      </p:sp>
      <p:sp>
        <p:nvSpPr>
          <p:cNvPr id="5" name="Text Placeholder 4"/>
          <p:cNvSpPr>
            <a:spLocks noGrp="1"/>
          </p:cNvSpPr>
          <p:nvPr>
            <p:ph type="body" sz="quarter" idx="16"/>
          </p:nvPr>
        </p:nvSpPr>
        <p:spPr>
          <a:xfrm>
            <a:off x="292100" y="5212080"/>
            <a:ext cx="8491538" cy="1645921"/>
          </a:xfrm>
        </p:spPr>
        <p:txBody>
          <a:bodyPr/>
          <a:lstStyle/>
          <a:p>
            <a:r>
              <a:rPr lang="en-GB" dirty="0"/>
              <a:t>Sources: Bank of England, BCC, CBI, EEF, IHS </a:t>
            </a:r>
            <a:r>
              <a:rPr lang="en-GB" dirty="0" err="1"/>
              <a:t>Markit</a:t>
            </a:r>
            <a:r>
              <a:rPr lang="en-GB" dirty="0"/>
              <a:t>, ONS and Bank calculations.</a:t>
            </a:r>
          </a:p>
          <a:p>
            <a:endParaRPr lang="en-GB" dirty="0"/>
          </a:p>
          <a:p>
            <a:r>
              <a:rPr lang="en-GB" dirty="0"/>
              <a:t>(</a:t>
            </a:r>
            <a:r>
              <a:rPr lang="en-GB" dirty="0" smtClean="0"/>
              <a:t>a)	Survey </a:t>
            </a:r>
            <a:r>
              <a:rPr lang="en-GB" dirty="0"/>
              <a:t>measures are scaled to match the mean and variance of four‑quarter export growth since 2000. Agents’ measure shows manufacturing companies’ reported annual growth in production for sales to overseas customers over the past three months; last available observation for each quarter. BCC measure is the net percentage balance of companies reporting that export orders and deliveries increased on the quarter; data are not seasonally adjusted. CBI measure is the average of the net percentage balances of manufacturing companies reporting that export orders and deliveries increased on the quarter, and that their present export order books are above normal volumes; the latter series is a quarterly average of monthly data. EEF measure is the average of the net percentage balances of manufacturing companies reporting that export orders increased over the past three months and were expected to increase over the next three months; data available since 2000 Q3. The IHS </a:t>
            </a:r>
            <a:r>
              <a:rPr lang="en-GB" dirty="0" err="1"/>
              <a:t>Markit</a:t>
            </a:r>
            <a:r>
              <a:rPr lang="en-GB" dirty="0"/>
              <a:t>/CIPS measure is the net percentage balance of manufacturing companies reporting that export orders increased this month compared with the previous month; quarterly average of monthly data.</a:t>
            </a:r>
          </a:p>
          <a:p>
            <a:r>
              <a:rPr lang="en-GB" dirty="0"/>
              <a:t>(</a:t>
            </a:r>
            <a:r>
              <a:rPr lang="en-GB" dirty="0" smtClean="0"/>
              <a:t>b)	Chained‑volume </a:t>
            </a:r>
            <a:r>
              <a:rPr lang="en-GB" dirty="0"/>
              <a:t>measure, excluding the impact of MTIC fraud.</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84065" y="1368000"/>
            <a:ext cx="6175871" cy="3634442"/>
          </a:xfrm>
          <a:prstGeom prst="rect">
            <a:avLst/>
          </a:prstGeom>
        </p:spPr>
      </p:pic>
    </p:spTree>
    <p:extLst>
      <p:ext uri="{BB962C8B-B14F-4D97-AF65-F5344CB8AC3E}">
        <p14:creationId xmlns:p14="http://schemas.microsoft.com/office/powerpoint/2010/main" val="25869803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2.13</a:t>
            </a:r>
            <a:r>
              <a:rPr lang="en-GB" dirty="0"/>
              <a:t> The current account deficit widened to 5% in </a:t>
            </a:r>
            <a:r>
              <a:rPr lang="en-GB" dirty="0" smtClean="0"/>
              <a:t>Q3</a:t>
            </a:r>
          </a:p>
          <a:p>
            <a:pPr lvl="2"/>
            <a:r>
              <a:rPr lang="en-GB" dirty="0"/>
              <a:t>UK current account</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622" y="1584000"/>
            <a:ext cx="6142343" cy="3627736"/>
          </a:xfrm>
          <a:prstGeom prst="rect">
            <a:avLst/>
          </a:prstGeom>
        </p:spPr>
      </p:pic>
    </p:spTree>
    <p:extLst>
      <p:ext uri="{BB962C8B-B14F-4D97-AF65-F5344CB8AC3E}">
        <p14:creationId xmlns:p14="http://schemas.microsoft.com/office/powerpoint/2010/main" val="4307815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a:solidFill>
                  <a:srgbClr val="960000"/>
                </a:solidFill>
                <a:latin typeface="Arial" pitchFamily="34" charset="0"/>
                <a:cs typeface="Arial" pitchFamily="34" charset="0"/>
              </a:rPr>
              <a:t>Tables</a:t>
            </a:r>
            <a:endParaRPr lang="en-GB" sz="240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92100" y="742950"/>
            <a:ext cx="5727700" cy="5974124"/>
          </a:xfrm>
          <a:prstGeom prst="rect">
            <a:avLst/>
          </a:prstGeom>
        </p:spPr>
      </p:pic>
      <p:sp>
        <p:nvSpPr>
          <p:cNvPr id="4" name="Text Placeholder 3"/>
          <p:cNvSpPr>
            <a:spLocks noGrp="1"/>
          </p:cNvSpPr>
          <p:nvPr>
            <p:ph type="body" sz="quarter" idx="15"/>
          </p:nvPr>
        </p:nvSpPr>
        <p:spPr/>
        <p:txBody>
          <a:bodyPr/>
          <a:lstStyle/>
          <a:p>
            <a:pPr lvl="1"/>
            <a:r>
              <a:rPr lang="en-GB" b="1" dirty="0"/>
              <a:t>Table 2.A</a:t>
            </a:r>
            <a:r>
              <a:rPr lang="en-GB" dirty="0"/>
              <a:t> </a:t>
            </a:r>
            <a:r>
              <a:rPr lang="en-GB" dirty="0">
                <a:solidFill>
                  <a:schemeClr val="tx1"/>
                </a:solidFill>
              </a:rPr>
              <a:t>Expenditure components of demand</a:t>
            </a:r>
            <a:r>
              <a:rPr lang="en-GB" baseline="30000" dirty="0">
                <a:solidFill>
                  <a:schemeClr val="tx1"/>
                </a:solidFill>
              </a:rPr>
              <a:t>(a)</a:t>
            </a:r>
          </a:p>
        </p:txBody>
      </p:sp>
      <p:sp>
        <p:nvSpPr>
          <p:cNvPr id="5" name="Text Placeholder 4"/>
          <p:cNvSpPr>
            <a:spLocks noGrp="1"/>
          </p:cNvSpPr>
          <p:nvPr>
            <p:ph type="body" sz="quarter" idx="16"/>
          </p:nvPr>
        </p:nvSpPr>
        <p:spPr>
          <a:xfrm>
            <a:off x="6259013" y="957485"/>
            <a:ext cx="2552477" cy="2028702"/>
          </a:xfrm>
        </p:spPr>
        <p:txBody>
          <a:bodyPr anchor="t" anchorCtr="0"/>
          <a:lstStyle/>
          <a:p>
            <a:r>
              <a:rPr lang="en-GB" dirty="0"/>
              <a:t>(</a:t>
            </a:r>
            <a:r>
              <a:rPr lang="en-GB" dirty="0" smtClean="0"/>
              <a:t>a)	Chained‑volume </a:t>
            </a:r>
            <a:r>
              <a:rPr lang="en-GB" dirty="0"/>
              <a:t>measures unless otherwise stated.</a:t>
            </a:r>
          </a:p>
          <a:p>
            <a:r>
              <a:rPr lang="en-GB" dirty="0"/>
              <a:t>(</a:t>
            </a:r>
            <a:r>
              <a:rPr lang="en-GB" dirty="0" smtClean="0"/>
              <a:t>b)	Includes </a:t>
            </a:r>
            <a:r>
              <a:rPr lang="en-GB" dirty="0"/>
              <a:t>non‑profit institutions serving households (NPISH).</a:t>
            </a:r>
          </a:p>
          <a:p>
            <a:r>
              <a:rPr lang="en-GB" dirty="0"/>
              <a:t>(</a:t>
            </a:r>
            <a:r>
              <a:rPr lang="en-GB" dirty="0" smtClean="0"/>
              <a:t>c)	Investment </a:t>
            </a:r>
            <a:r>
              <a:rPr lang="en-GB" dirty="0"/>
              <a:t>data take account of the transfer of nuclear reactors from the public corporation sector to central government in 2005 Q2.</a:t>
            </a:r>
          </a:p>
          <a:p>
            <a:r>
              <a:rPr lang="en-GB" dirty="0"/>
              <a:t>(</a:t>
            </a:r>
            <a:r>
              <a:rPr lang="en-GB" dirty="0" smtClean="0"/>
              <a:t>d)	Excludes </a:t>
            </a:r>
            <a:r>
              <a:rPr lang="en-GB" dirty="0"/>
              <a:t>the alignment adjustment.</a:t>
            </a:r>
          </a:p>
          <a:p>
            <a:r>
              <a:rPr lang="en-GB" dirty="0"/>
              <a:t>(</a:t>
            </a:r>
            <a:r>
              <a:rPr lang="en-GB" dirty="0" smtClean="0"/>
              <a:t>e)	Percentage </a:t>
            </a:r>
            <a:r>
              <a:rPr lang="en-GB" dirty="0"/>
              <a:t>point contributions to quarterly growth of real GDP.</a:t>
            </a:r>
          </a:p>
          <a:p>
            <a:r>
              <a:rPr lang="en-GB" dirty="0"/>
              <a:t>(</a:t>
            </a:r>
            <a:r>
              <a:rPr lang="en-GB" dirty="0" smtClean="0"/>
              <a:t>f)	Includes </a:t>
            </a:r>
            <a:r>
              <a:rPr lang="en-GB" dirty="0"/>
              <a:t>acquisitions less disposals of valuables.</a:t>
            </a:r>
          </a:p>
          <a:p>
            <a:r>
              <a:rPr lang="en-GB" dirty="0"/>
              <a:t>(</a:t>
            </a:r>
            <a:r>
              <a:rPr lang="en-GB" dirty="0" smtClean="0"/>
              <a:t>g)	Excluding </a:t>
            </a:r>
            <a:r>
              <a:rPr lang="en-GB" dirty="0"/>
              <a:t>the impact of missing trader intra‑community (MTIC) fraud.</a:t>
            </a:r>
          </a:p>
        </p:txBody>
      </p:sp>
    </p:spTree>
    <p:extLst>
      <p:ext uri="{BB962C8B-B14F-4D97-AF65-F5344CB8AC3E}">
        <p14:creationId xmlns:p14="http://schemas.microsoft.com/office/powerpoint/2010/main" val="34263671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2.B</a:t>
            </a:r>
            <a:r>
              <a:rPr lang="en-GB" dirty="0"/>
              <a:t> </a:t>
            </a:r>
            <a:r>
              <a:rPr lang="en-GB" dirty="0">
                <a:solidFill>
                  <a:schemeClr val="tx1"/>
                </a:solidFill>
              </a:rPr>
              <a:t>Monitoring the MPC’s key judgements</a:t>
            </a:r>
          </a:p>
        </p:txBody>
      </p:sp>
      <p:pic>
        <p:nvPicPr>
          <p:cNvPr id="2" name="Picture 1"/>
          <p:cNvPicPr>
            <a:picLocks noChangeAspect="1"/>
          </p:cNvPicPr>
          <p:nvPr/>
        </p:nvPicPr>
        <p:blipFill>
          <a:blip r:embed="rId2"/>
          <a:stretch>
            <a:fillRect/>
          </a:stretch>
        </p:blipFill>
        <p:spPr>
          <a:xfrm>
            <a:off x="1374775" y="838200"/>
            <a:ext cx="6394451" cy="5744938"/>
          </a:xfrm>
          <a:prstGeom prst="rect">
            <a:avLst/>
          </a:prstGeom>
        </p:spPr>
      </p:pic>
    </p:spTree>
    <p:extLst>
      <p:ext uri="{BB962C8B-B14F-4D97-AF65-F5344CB8AC3E}">
        <p14:creationId xmlns:p14="http://schemas.microsoft.com/office/powerpoint/2010/main" val="3760721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45379"/>
          </a:xfrm>
        </p:spPr>
        <p:txBody>
          <a:bodyPr/>
          <a:lstStyle/>
          <a:p>
            <a:pPr lvl="1"/>
            <a:r>
              <a:rPr lang="en-GB" b="1" dirty="0"/>
              <a:t>Table 2.C</a:t>
            </a:r>
            <a:r>
              <a:rPr lang="en-GB" dirty="0"/>
              <a:t> Credit card interest rates and most mortgage interest rates have increased over </a:t>
            </a:r>
            <a:r>
              <a:rPr lang="en-GB" dirty="0" smtClean="0"/>
              <a:t>2018</a:t>
            </a:r>
          </a:p>
          <a:p>
            <a:pPr lvl="2"/>
            <a:r>
              <a:rPr lang="en-GB" dirty="0"/>
              <a:t>Household lending and deposit interest rates</a:t>
            </a:r>
            <a:r>
              <a:rPr lang="en-GB" baseline="30000" dirty="0"/>
              <a:t>(a)</a:t>
            </a:r>
          </a:p>
        </p:txBody>
      </p:sp>
      <p:sp>
        <p:nvSpPr>
          <p:cNvPr id="5" name="Text Placeholder 4"/>
          <p:cNvSpPr>
            <a:spLocks noGrp="1"/>
          </p:cNvSpPr>
          <p:nvPr>
            <p:ph type="body" sz="quarter" idx="16"/>
          </p:nvPr>
        </p:nvSpPr>
        <p:spPr>
          <a:xfrm>
            <a:off x="292100" y="6240780"/>
            <a:ext cx="7630569" cy="617221"/>
          </a:xfrm>
        </p:spPr>
        <p:txBody>
          <a:bodyPr/>
          <a:lstStyle/>
          <a:p>
            <a:r>
              <a:rPr lang="en-GB" dirty="0"/>
              <a:t>(</a:t>
            </a:r>
            <a:r>
              <a:rPr lang="en-GB" dirty="0" smtClean="0"/>
              <a:t>a)	The </a:t>
            </a:r>
            <a:r>
              <a:rPr lang="en-GB" dirty="0"/>
              <a:t>Bank’s quoted rate series are weighted averages of end‑month rates from a sample of banks and building societies with products meeting the specific criteria. Data are not seasonally adjusted.</a:t>
            </a:r>
          </a:p>
        </p:txBody>
      </p:sp>
      <p:pic>
        <p:nvPicPr>
          <p:cNvPr id="2" name="Picture 1"/>
          <p:cNvPicPr>
            <a:picLocks noChangeAspect="1"/>
          </p:cNvPicPr>
          <p:nvPr/>
        </p:nvPicPr>
        <p:blipFill>
          <a:blip r:embed="rId2"/>
          <a:stretch>
            <a:fillRect/>
          </a:stretch>
        </p:blipFill>
        <p:spPr>
          <a:xfrm>
            <a:off x="1859501" y="1268412"/>
            <a:ext cx="5424998" cy="4960620"/>
          </a:xfrm>
          <a:prstGeom prst="rect">
            <a:avLst/>
          </a:prstGeom>
        </p:spPr>
      </p:pic>
    </p:spTree>
    <p:extLst>
      <p:ext uri="{BB962C8B-B14F-4D97-AF65-F5344CB8AC3E}">
        <p14:creationId xmlns:p14="http://schemas.microsoft.com/office/powerpoint/2010/main" val="12562491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3</a:t>
            </a:r>
            <a:endParaRPr lang="en-GB" sz="2400" b="1" dirty="0">
              <a:solidFill>
                <a:srgbClr val="960000"/>
              </a:solidFill>
              <a:latin typeface="Arial" pitchFamily="34" charset="0"/>
              <a:cs typeface="Arial" pitchFamily="34" charset="0"/>
            </a:endParaRPr>
          </a:p>
          <a:p>
            <a:pPr algn="ctr"/>
            <a:r>
              <a:rPr lang="en-GB" sz="2400" b="1" dirty="0" smtClean="0">
                <a:latin typeface="Arial" pitchFamily="34" charset="0"/>
                <a:cs typeface="Arial" pitchFamily="34" charset="0"/>
              </a:rPr>
              <a:t>The </a:t>
            </a:r>
            <a:r>
              <a:rPr lang="en-GB" sz="2400" b="1" dirty="0">
                <a:latin typeface="Arial" pitchFamily="34" charset="0"/>
                <a:cs typeface="Arial" pitchFamily="34" charset="0"/>
              </a:rPr>
              <a:t>relationship between business </a:t>
            </a:r>
            <a:r>
              <a:rPr lang="en-GB" sz="2400" b="1" dirty="0" smtClean="0">
                <a:latin typeface="Arial" pitchFamily="34" charset="0"/>
                <a:cs typeface="Arial" pitchFamily="34" charset="0"/>
              </a:rPr>
              <a:t>surveys</a:t>
            </a:r>
            <a:br>
              <a:rPr lang="en-GB" sz="2400" b="1" dirty="0" smtClean="0">
                <a:latin typeface="Arial" pitchFamily="34" charset="0"/>
                <a:cs typeface="Arial" pitchFamily="34" charset="0"/>
              </a:rPr>
            </a:br>
            <a:r>
              <a:rPr lang="en-GB" sz="2400" b="1" dirty="0" smtClean="0">
                <a:latin typeface="Arial" pitchFamily="34" charset="0"/>
                <a:cs typeface="Arial" pitchFamily="34" charset="0"/>
              </a:rPr>
              <a:t>and </a:t>
            </a:r>
            <a:r>
              <a:rPr lang="en-GB" sz="2400" b="1" dirty="0">
                <a:latin typeface="Arial" pitchFamily="34" charset="0"/>
                <a:cs typeface="Arial" pitchFamily="34" charset="0"/>
              </a:rPr>
              <a:t>GDP growth</a:t>
            </a:r>
          </a:p>
        </p:txBody>
      </p:sp>
    </p:spTree>
    <p:extLst>
      <p:ext uri="{BB962C8B-B14F-4D97-AF65-F5344CB8AC3E}">
        <p14:creationId xmlns:p14="http://schemas.microsoft.com/office/powerpoint/2010/main" val="21872846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smtClean="0"/>
              <a:t>Chart 2.1 </a:t>
            </a:r>
            <a:r>
              <a:rPr lang="en-GB" dirty="0" smtClean="0"/>
              <a:t>GDP </a:t>
            </a:r>
            <a:r>
              <a:rPr lang="en-GB" dirty="0"/>
              <a:t>is expected to have </a:t>
            </a:r>
            <a:r>
              <a:rPr lang="en-GB" dirty="0" smtClean="0"/>
              <a:t>grown </a:t>
            </a:r>
            <a:r>
              <a:rPr lang="en-GB" dirty="0"/>
              <a:t>by 0.3% in 2018 Q4 and by 0.2% in 2019 </a:t>
            </a:r>
            <a:r>
              <a:rPr lang="en-GB" dirty="0" smtClean="0"/>
              <a:t>Q1</a:t>
            </a:r>
          </a:p>
          <a:p>
            <a:pPr lvl="2"/>
            <a:r>
              <a:rPr lang="en-GB" dirty="0"/>
              <a:t>GDP and Bank staff’s near-term projection</a:t>
            </a:r>
            <a:r>
              <a:rPr lang="en-GB" baseline="30000" dirty="0"/>
              <a:t>(a)</a:t>
            </a:r>
          </a:p>
        </p:txBody>
      </p:sp>
      <p:sp>
        <p:nvSpPr>
          <p:cNvPr id="5" name="Text Placeholder 4"/>
          <p:cNvSpPr>
            <a:spLocks noGrp="1"/>
          </p:cNvSpPr>
          <p:nvPr>
            <p:ph type="body" sz="quarter" idx="16"/>
          </p:nvPr>
        </p:nvSpPr>
        <p:spPr/>
        <p:txBody>
          <a:bodyPr/>
          <a:lstStyle/>
          <a:p>
            <a:r>
              <a:rPr lang="en-GB" dirty="0"/>
              <a:t>Sources: ONS and Bank calculations.</a:t>
            </a:r>
          </a:p>
          <a:p>
            <a:endParaRPr lang="en-GB" dirty="0"/>
          </a:p>
          <a:p>
            <a:r>
              <a:rPr lang="en-GB" dirty="0"/>
              <a:t>(</a:t>
            </a:r>
            <a:r>
              <a:rPr lang="en-GB" dirty="0" smtClean="0"/>
              <a:t>a)	Chained‑volume </a:t>
            </a:r>
            <a:r>
              <a:rPr lang="en-GB" dirty="0"/>
              <a:t>measure. GDP is at market prices. The blue diamonds show Bank staff’s projections for the first estimate of GDP growth in 2018 Q4 and 2019 Q1. The bands on either side of the diamonds show uncertainty around those projections based on the out‑of‑sample performance of Bank staff’s best‑performing model since 2004, representing ±1 root mean squared error (RMSE). The RMSE of 0.1 percentage points around the 2018 Q4 projection excludes three quarters affected by known erratic factors: the 2010 snow and the 2012 Olympics and Diamond Jubilee. Including those erratic factors, the RMSE for 2018 Q4 rises to 0.2 percentage points. For 2019 Q1, the RMSE of 0.3 percentage points is based on the full evaluation window.</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537" y="1608427"/>
            <a:ext cx="6242927" cy="3641147"/>
          </a:xfrm>
          <a:prstGeom prst="rect">
            <a:avLst/>
          </a:prstGeom>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1099"/>
          </a:xfrm>
        </p:spPr>
        <p:txBody>
          <a:bodyPr/>
          <a:lstStyle/>
          <a:p>
            <a:pPr lvl="1"/>
            <a:r>
              <a:rPr lang="en-GB" b="1" dirty="0"/>
              <a:t>Chart A</a:t>
            </a:r>
            <a:r>
              <a:rPr lang="en-GB" dirty="0"/>
              <a:t> Surveys sometimes fall even when output growth </a:t>
            </a:r>
            <a:r>
              <a:rPr lang="en-GB" dirty="0" smtClean="0"/>
              <a:t/>
            </a:r>
            <a:br>
              <a:rPr lang="en-GB" dirty="0" smtClean="0"/>
            </a:br>
            <a:r>
              <a:rPr lang="en-GB" dirty="0" smtClean="0"/>
              <a:t>is stable</a:t>
            </a:r>
          </a:p>
          <a:p>
            <a:pPr lvl="2"/>
            <a:r>
              <a:rPr lang="en-GB" dirty="0"/>
              <a:t>Output and IHS </a:t>
            </a:r>
            <a:r>
              <a:rPr lang="en-GB" dirty="0" err="1"/>
              <a:t>Markit</a:t>
            </a:r>
            <a:r>
              <a:rPr lang="en-GB" dirty="0"/>
              <a:t>/CIPS indicator of output growth</a:t>
            </a:r>
            <a:r>
              <a:rPr lang="en-GB" baseline="30000" dirty="0"/>
              <a:t>(a)</a:t>
            </a:r>
          </a:p>
        </p:txBody>
      </p:sp>
      <p:sp>
        <p:nvSpPr>
          <p:cNvPr id="5" name="Text Placeholder 4"/>
          <p:cNvSpPr>
            <a:spLocks noGrp="1"/>
          </p:cNvSpPr>
          <p:nvPr>
            <p:ph type="body" sz="quarter" idx="16"/>
          </p:nvPr>
        </p:nvSpPr>
        <p:spPr>
          <a:xfrm>
            <a:off x="292100" y="5966234"/>
            <a:ext cx="8491538" cy="891767"/>
          </a:xfrm>
        </p:spPr>
        <p:txBody>
          <a:bodyPr/>
          <a:lstStyle/>
          <a:p>
            <a:r>
              <a:rPr lang="en-GB" dirty="0"/>
              <a:t>Sources: IHS </a:t>
            </a:r>
            <a:r>
              <a:rPr lang="en-GB" dirty="0" err="1"/>
              <a:t>Markit</a:t>
            </a:r>
            <a:r>
              <a:rPr lang="en-GB" dirty="0"/>
              <a:t>, ONS and Bank calculations.</a:t>
            </a:r>
          </a:p>
          <a:p>
            <a:endParaRPr lang="en-GB" dirty="0"/>
          </a:p>
          <a:p>
            <a:r>
              <a:rPr lang="en-GB" dirty="0"/>
              <a:t>(</a:t>
            </a:r>
            <a:r>
              <a:rPr lang="en-GB" dirty="0" smtClean="0"/>
              <a:t>a)	Chained‑volume </a:t>
            </a:r>
            <a:r>
              <a:rPr lang="en-GB" dirty="0"/>
              <a:t>measure of gross value added at basic prices. Monthly measure.</a:t>
            </a:r>
          </a:p>
          <a:p>
            <a:r>
              <a:rPr lang="en-GB" dirty="0"/>
              <a:t>(</a:t>
            </a:r>
            <a:r>
              <a:rPr lang="en-GB" dirty="0" smtClean="0"/>
              <a:t>b)	Index </a:t>
            </a:r>
            <a:r>
              <a:rPr lang="en-GB" dirty="0"/>
              <a:t>based on the net percentage of companies saying that output (manufacturing) or business activity (services and construction) increased over the month. Weighted together using output shares.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0070" y="1507841"/>
            <a:ext cx="6403861" cy="3842318"/>
          </a:xfrm>
          <a:prstGeom prst="rect">
            <a:avLst/>
          </a:prstGeom>
        </p:spPr>
      </p:pic>
    </p:spTree>
    <p:extLst>
      <p:ext uri="{BB962C8B-B14F-4D97-AF65-F5344CB8AC3E}">
        <p14:creationId xmlns:p14="http://schemas.microsoft.com/office/powerpoint/2010/main" val="979921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15640"/>
          </a:xfrm>
        </p:spPr>
        <p:txBody>
          <a:bodyPr/>
          <a:lstStyle/>
          <a:p>
            <a:pPr lvl="1"/>
            <a:r>
              <a:rPr lang="en-GB" b="1" dirty="0"/>
              <a:t>Chart B</a:t>
            </a:r>
            <a:r>
              <a:rPr lang="en-GB" dirty="0"/>
              <a:t> Errors from a simple forecasting model can be large when uncertainty is </a:t>
            </a:r>
            <a:r>
              <a:rPr lang="en-GB" dirty="0" smtClean="0"/>
              <a:t>elevated</a:t>
            </a:r>
          </a:p>
          <a:p>
            <a:pPr lvl="2"/>
            <a:r>
              <a:rPr lang="en-GB" dirty="0"/>
              <a:t>GDP forecast errors and media references to uncertainty</a:t>
            </a:r>
          </a:p>
        </p:txBody>
      </p:sp>
      <p:sp>
        <p:nvSpPr>
          <p:cNvPr id="5" name="Text Placeholder 4"/>
          <p:cNvSpPr>
            <a:spLocks noGrp="1"/>
          </p:cNvSpPr>
          <p:nvPr>
            <p:ph type="body" sz="quarter" idx="16"/>
          </p:nvPr>
        </p:nvSpPr>
        <p:spPr/>
        <p:txBody>
          <a:bodyPr/>
          <a:lstStyle/>
          <a:p>
            <a:r>
              <a:rPr lang="en-GB" dirty="0" smtClean="0"/>
              <a:t>Sources</a:t>
            </a:r>
            <a:r>
              <a:rPr lang="en-GB" dirty="0"/>
              <a:t>: IHS </a:t>
            </a:r>
            <a:r>
              <a:rPr lang="en-GB" dirty="0" err="1"/>
              <a:t>Markit</a:t>
            </a:r>
            <a:r>
              <a:rPr lang="en-GB" dirty="0"/>
              <a:t>, </a:t>
            </a:r>
            <a:r>
              <a:rPr lang="en-GB" dirty="0" err="1"/>
              <a:t>Nexis</a:t>
            </a:r>
            <a:r>
              <a:rPr lang="en-GB" dirty="0"/>
              <a:t>, ONS and Bank calculations.</a:t>
            </a:r>
          </a:p>
          <a:p>
            <a:endParaRPr lang="en-GB" dirty="0"/>
          </a:p>
          <a:p>
            <a:r>
              <a:rPr lang="en-GB" dirty="0"/>
              <a:t>(</a:t>
            </a:r>
            <a:r>
              <a:rPr lang="en-GB" dirty="0" smtClean="0"/>
              <a:t>a)	Forecast </a:t>
            </a:r>
            <a:r>
              <a:rPr lang="en-GB" dirty="0"/>
              <a:t>errors are calculated as difference between actual quarterly GDP growth (first estimate) and a forecast for quarterly GDP growth from a simple regression using the IHS </a:t>
            </a:r>
            <a:r>
              <a:rPr lang="en-GB" dirty="0" err="1"/>
              <a:t>Markit</a:t>
            </a:r>
            <a:r>
              <a:rPr lang="en-GB" dirty="0"/>
              <a:t>/CIPS composite expectations balance (see footnote (d) on </a:t>
            </a:r>
            <a:r>
              <a:rPr lang="en-GB" b="1" dirty="0"/>
              <a:t>Chart 2.2</a:t>
            </a:r>
            <a:r>
              <a:rPr lang="en-GB" dirty="0"/>
              <a:t>) from the first month of the quarter. For example in Q1 the forecast uses January’s index to predict Q1 GDP growth. Data are from 2000 Q1 to 2018 Q3.</a:t>
            </a:r>
          </a:p>
          <a:p>
            <a:r>
              <a:rPr lang="en-GB" dirty="0"/>
              <a:t>(</a:t>
            </a:r>
            <a:r>
              <a:rPr lang="en-GB" dirty="0" smtClean="0"/>
              <a:t>b)	The </a:t>
            </a:r>
            <a:r>
              <a:rPr lang="en-GB" dirty="0"/>
              <a:t>number of media reports citing uncertainty in an economic context in four national broadsheet newspapers.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3890" y="1454197"/>
            <a:ext cx="6236221" cy="3949607"/>
          </a:xfrm>
          <a:prstGeom prst="rect">
            <a:avLst/>
          </a:prstGeom>
        </p:spPr>
      </p:pic>
    </p:spTree>
    <p:extLst>
      <p:ext uri="{BB962C8B-B14F-4D97-AF65-F5344CB8AC3E}">
        <p14:creationId xmlns:p14="http://schemas.microsoft.com/office/powerpoint/2010/main" val="26152584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Box </a:t>
            </a:r>
            <a:r>
              <a:rPr lang="en-GB" sz="2400" b="1" dirty="0" smtClean="0">
                <a:solidFill>
                  <a:srgbClr val="960000"/>
                </a:solidFill>
                <a:latin typeface="Arial" pitchFamily="34" charset="0"/>
                <a:cs typeface="Arial" pitchFamily="34" charset="0"/>
              </a:rPr>
              <a:t>4</a:t>
            </a:r>
            <a:endParaRPr lang="en-GB" sz="2400" b="1" dirty="0">
              <a:solidFill>
                <a:srgbClr val="960000"/>
              </a:solidFill>
              <a:latin typeface="Arial" pitchFamily="34" charset="0"/>
              <a:cs typeface="Arial" pitchFamily="34" charset="0"/>
            </a:endParaRPr>
          </a:p>
          <a:p>
            <a:pPr algn="ctr"/>
            <a:r>
              <a:rPr lang="en-GB" sz="2400" b="1" dirty="0">
                <a:latin typeface="Arial" pitchFamily="34" charset="0"/>
                <a:cs typeface="Arial" pitchFamily="34" charset="0"/>
              </a:rPr>
              <a:t>Agents’ update on business conditions</a:t>
            </a:r>
          </a:p>
        </p:txBody>
      </p:sp>
    </p:spTree>
    <p:extLst>
      <p:ext uri="{BB962C8B-B14F-4D97-AF65-F5344CB8AC3E}">
        <p14:creationId xmlns:p14="http://schemas.microsoft.com/office/powerpoint/2010/main" val="14194568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56809"/>
          </a:xfrm>
        </p:spPr>
        <p:txBody>
          <a:bodyPr/>
          <a:lstStyle/>
          <a:p>
            <a:pPr lvl="1"/>
            <a:r>
              <a:rPr lang="en-GB" b="1" dirty="0"/>
              <a:t>Chart A</a:t>
            </a:r>
            <a:r>
              <a:rPr lang="en-GB" dirty="0"/>
              <a:t> Companies are already implementing contingency </a:t>
            </a:r>
            <a:r>
              <a:rPr lang="en-GB" dirty="0" smtClean="0"/>
              <a:t>plans</a:t>
            </a:r>
          </a:p>
          <a:p>
            <a:pPr lvl="2"/>
            <a:r>
              <a:rPr lang="en-GB" dirty="0"/>
              <a:t>Contingency planning for a ‘no deal, no transition’ </a:t>
            </a:r>
            <a:r>
              <a:rPr lang="en-GB" dirty="0" err="1"/>
              <a:t>Brexit</a:t>
            </a:r>
            <a:r>
              <a:rPr lang="en-GB" baseline="30000" dirty="0"/>
              <a:t>(a)</a:t>
            </a:r>
          </a:p>
        </p:txBody>
      </p:sp>
      <p:sp>
        <p:nvSpPr>
          <p:cNvPr id="5" name="Text Placeholder 4"/>
          <p:cNvSpPr>
            <a:spLocks noGrp="1"/>
          </p:cNvSpPr>
          <p:nvPr>
            <p:ph type="body" sz="quarter" idx="16"/>
          </p:nvPr>
        </p:nvSpPr>
        <p:spPr>
          <a:xfrm>
            <a:off x="292100" y="6103620"/>
            <a:ext cx="8491538" cy="754381"/>
          </a:xfrm>
        </p:spPr>
        <p:txBody>
          <a:bodyPr/>
          <a:lstStyle/>
          <a:p>
            <a:r>
              <a:rPr lang="en-GB" dirty="0"/>
              <a:t>(</a:t>
            </a:r>
            <a:r>
              <a:rPr lang="en-GB" dirty="0" smtClean="0"/>
              <a:t>a)	Companies </a:t>
            </a:r>
            <a:r>
              <a:rPr lang="en-GB" dirty="0"/>
              <a:t>were asked ‘How advanced is your contingency planning for a ‘no deal and no transition’ </a:t>
            </a:r>
            <a:r>
              <a:rPr lang="en-GB" dirty="0" err="1"/>
              <a:t>Brexit</a:t>
            </a:r>
            <a:r>
              <a:rPr lang="en-GB" dirty="0"/>
              <a:t>?’.</a:t>
            </a:r>
          </a:p>
          <a:p>
            <a:r>
              <a:rPr lang="en-GB" dirty="0"/>
              <a:t>(</a:t>
            </a:r>
            <a:r>
              <a:rPr lang="en-GB" dirty="0" smtClean="0"/>
              <a:t>b)	The </a:t>
            </a:r>
            <a:r>
              <a:rPr lang="en-GB" dirty="0"/>
              <a:t>question asks about ‘plans for the end of March 2019’.</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0654" y="1584000"/>
            <a:ext cx="6202693" cy="4278182"/>
          </a:xfrm>
          <a:prstGeom prst="rect">
            <a:avLst/>
          </a:prstGeom>
        </p:spPr>
      </p:pic>
    </p:spTree>
    <p:extLst>
      <p:ext uri="{BB962C8B-B14F-4D97-AF65-F5344CB8AC3E}">
        <p14:creationId xmlns:p14="http://schemas.microsoft.com/office/powerpoint/2010/main" val="10519403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05263"/>
          </a:xfrm>
        </p:spPr>
        <p:txBody>
          <a:bodyPr/>
          <a:lstStyle/>
          <a:p>
            <a:pPr lvl="1"/>
            <a:r>
              <a:rPr lang="en-GB" b="1" dirty="0"/>
              <a:t>Chart B</a:t>
            </a:r>
            <a:r>
              <a:rPr lang="en-GB" dirty="0"/>
              <a:t> Output and employment are expected to fall in a ‘no deal, no transition’ </a:t>
            </a:r>
            <a:r>
              <a:rPr lang="en-GB" dirty="0" err="1" smtClean="0"/>
              <a:t>Brexit</a:t>
            </a:r>
            <a:endParaRPr lang="en-GB" dirty="0" smtClean="0"/>
          </a:p>
          <a:p>
            <a:pPr lvl="2"/>
            <a:r>
              <a:rPr lang="en-GB" dirty="0"/>
              <a:t>Expectations for the impact on business of </a:t>
            </a:r>
            <a:r>
              <a:rPr lang="en-GB" dirty="0" err="1"/>
              <a:t>Brexit</a:t>
            </a:r>
            <a:r>
              <a:rPr lang="en-GB" baseline="30000" dirty="0"/>
              <a:t>(a)</a:t>
            </a:r>
          </a:p>
        </p:txBody>
      </p:sp>
      <p:sp>
        <p:nvSpPr>
          <p:cNvPr id="5" name="Text Placeholder 4"/>
          <p:cNvSpPr>
            <a:spLocks noGrp="1"/>
          </p:cNvSpPr>
          <p:nvPr>
            <p:ph type="body" sz="quarter" idx="16"/>
          </p:nvPr>
        </p:nvSpPr>
        <p:spPr/>
        <p:txBody>
          <a:bodyPr/>
          <a:lstStyle/>
          <a:p>
            <a:r>
              <a:rPr lang="en-GB" dirty="0"/>
              <a:t>(</a:t>
            </a:r>
            <a:r>
              <a:rPr lang="en-GB" dirty="0" smtClean="0"/>
              <a:t>a)	Companies </a:t>
            </a:r>
            <a:r>
              <a:rPr lang="en-GB" dirty="0"/>
              <a:t>were asked ‘Relative to the last 12 months, what is the likely impact on the following for your business over the next year in each scenario: (a) a deal and transition period and (b) no deal and no transition period?’ For each relevant business factor, respondents were asked to choose between ‘Fall greater than 10%’; ‘-10 to -2%’; ‘Little change’; ‘+2 to +10%’ and ‘Rise greater than 10%’.</a:t>
            </a:r>
          </a:p>
          <a:p>
            <a:r>
              <a:rPr lang="en-GB" dirty="0"/>
              <a:t>(</a:t>
            </a:r>
            <a:r>
              <a:rPr lang="en-GB" dirty="0" smtClean="0"/>
              <a:t>b)	Net </a:t>
            </a:r>
            <a:r>
              <a:rPr lang="en-GB" dirty="0"/>
              <a:t>percentage balances of companies reporting increases or declines in each factor, weighted by employment. Half weight was given to the ±2%–10% response and full weight was given to those that responded ‘Rise/Fall greater than 10%’.</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712" y="1476000"/>
            <a:ext cx="6182576" cy="4378766"/>
          </a:xfrm>
          <a:prstGeom prst="rect">
            <a:avLst/>
          </a:prstGeom>
        </p:spPr>
      </p:pic>
    </p:spTree>
    <p:extLst>
      <p:ext uri="{BB962C8B-B14F-4D97-AF65-F5344CB8AC3E}">
        <p14:creationId xmlns:p14="http://schemas.microsoft.com/office/powerpoint/2010/main" val="3087866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 </a:t>
            </a:r>
            <a:r>
              <a:rPr lang="en-GB" dirty="0"/>
              <a:t>(</a:t>
            </a:r>
            <a:r>
              <a:rPr lang="en-GB" dirty="0" err="1"/>
              <a:t>i</a:t>
            </a:r>
            <a:r>
              <a:rPr lang="en-GB" dirty="0"/>
              <a:t>) UK companies are </a:t>
            </a:r>
            <a:r>
              <a:rPr lang="en-GB" dirty="0" err="1"/>
              <a:t>stockbuilding</a:t>
            </a:r>
            <a:r>
              <a:rPr lang="en-GB" dirty="0"/>
              <a:t> to prepare for </a:t>
            </a:r>
            <a:r>
              <a:rPr lang="en-GB" dirty="0" err="1" smtClean="0"/>
              <a:t>Brexit</a:t>
            </a:r>
            <a:endParaRPr lang="en-GB" dirty="0" smtClean="0"/>
          </a:p>
          <a:p>
            <a:pPr lvl="2"/>
            <a:r>
              <a:rPr lang="en-GB" dirty="0"/>
              <a:t>Types of contingency actions being undertaken or planned</a:t>
            </a:r>
            <a:r>
              <a:rPr lang="en-GB" baseline="30000" dirty="0"/>
              <a:t>(a)</a:t>
            </a:r>
          </a:p>
        </p:txBody>
      </p:sp>
      <p:sp>
        <p:nvSpPr>
          <p:cNvPr id="5" name="Text Placeholder 4"/>
          <p:cNvSpPr>
            <a:spLocks noGrp="1"/>
          </p:cNvSpPr>
          <p:nvPr>
            <p:ph type="body" sz="quarter" idx="16"/>
          </p:nvPr>
        </p:nvSpPr>
        <p:spPr>
          <a:xfrm>
            <a:off x="292100" y="6217920"/>
            <a:ext cx="8491538" cy="640081"/>
          </a:xfrm>
        </p:spPr>
        <p:txBody>
          <a:bodyPr/>
          <a:lstStyle/>
          <a:p>
            <a:r>
              <a:rPr lang="en-GB" dirty="0"/>
              <a:t>(</a:t>
            </a:r>
            <a:r>
              <a:rPr lang="en-GB" dirty="0" smtClean="0"/>
              <a:t>a)	Respondents </a:t>
            </a:r>
            <a:r>
              <a:rPr lang="en-GB" dirty="0"/>
              <a:t>were asked to select all actions that applied from a range of options. As a result, the figures are not additive.</a:t>
            </a:r>
          </a:p>
          <a:p>
            <a:r>
              <a:rPr lang="en-GB" dirty="0"/>
              <a:t>(</a:t>
            </a:r>
            <a:r>
              <a:rPr lang="en-GB" dirty="0" smtClean="0"/>
              <a:t>b)	A </a:t>
            </a:r>
            <a:r>
              <a:rPr lang="en-GB" dirty="0"/>
              <a:t>bonded warehouse allows traders to store goods with duty or import VAT payments suspended.</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5233" y="1368000"/>
            <a:ext cx="5773534" cy="4848769"/>
          </a:xfrm>
          <a:prstGeom prst="rect">
            <a:avLst/>
          </a:prstGeom>
        </p:spPr>
      </p:pic>
    </p:spTree>
    <p:extLst>
      <p:ext uri="{BB962C8B-B14F-4D97-AF65-F5344CB8AC3E}">
        <p14:creationId xmlns:p14="http://schemas.microsoft.com/office/powerpoint/2010/main" val="40539427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13959"/>
          </a:xfrm>
        </p:spPr>
        <p:txBody>
          <a:bodyPr/>
          <a:lstStyle/>
          <a:p>
            <a:pPr lvl="1"/>
            <a:r>
              <a:rPr lang="en-GB" b="1" dirty="0"/>
              <a:t>Chart C </a:t>
            </a:r>
            <a:r>
              <a:rPr lang="en-GB" dirty="0"/>
              <a:t>(ii) UK companies are carrying out a range of measures to prepare for </a:t>
            </a:r>
            <a:r>
              <a:rPr lang="en-GB" dirty="0" err="1" smtClean="0"/>
              <a:t>Brexit</a:t>
            </a:r>
            <a:endParaRPr lang="en-GB" dirty="0" smtClean="0"/>
          </a:p>
          <a:p>
            <a:pPr lvl="2"/>
            <a:r>
              <a:rPr lang="en-GB" dirty="0"/>
              <a:t>Types of contingency actions being undertaken or planned</a:t>
            </a:r>
            <a:r>
              <a:rPr lang="en-GB" baseline="30000" dirty="0"/>
              <a:t>(a)</a:t>
            </a:r>
          </a:p>
        </p:txBody>
      </p:sp>
      <p:sp>
        <p:nvSpPr>
          <p:cNvPr id="5" name="Text Placeholder 4"/>
          <p:cNvSpPr>
            <a:spLocks noGrp="1"/>
          </p:cNvSpPr>
          <p:nvPr>
            <p:ph type="body" sz="quarter" idx="16"/>
          </p:nvPr>
        </p:nvSpPr>
        <p:spPr>
          <a:xfrm>
            <a:off x="292100" y="6275070"/>
            <a:ext cx="8491538" cy="582931"/>
          </a:xfrm>
        </p:spPr>
        <p:txBody>
          <a:bodyPr/>
          <a:lstStyle/>
          <a:p>
            <a:r>
              <a:rPr lang="en-GB" dirty="0"/>
              <a:t>(</a:t>
            </a:r>
            <a:r>
              <a:rPr lang="en-GB" dirty="0" smtClean="0"/>
              <a:t>a)	Respondents </a:t>
            </a:r>
            <a:r>
              <a:rPr lang="en-GB" dirty="0"/>
              <a:t>were asked to select all actions that applied from a range of options. As a result, the figures are not additive.</a:t>
            </a:r>
          </a:p>
          <a:p>
            <a:r>
              <a:rPr lang="en-GB" dirty="0"/>
              <a:t>(</a:t>
            </a:r>
            <a:r>
              <a:rPr lang="en-GB" dirty="0" smtClean="0"/>
              <a:t>b)	Authorised </a:t>
            </a:r>
            <a:r>
              <a:rPr lang="en-GB" dirty="0"/>
              <a:t>Economic Operator Status is an internationally recognised quality mark that gives companies quicker access to some customs, safety and security procedures.</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11624" y="1440000"/>
            <a:ext cx="5920753" cy="4800611"/>
          </a:xfrm>
          <a:prstGeom prst="rect">
            <a:avLst/>
          </a:prstGeom>
        </p:spPr>
      </p:pic>
    </p:spTree>
    <p:extLst>
      <p:ext uri="{BB962C8B-B14F-4D97-AF65-F5344CB8AC3E}">
        <p14:creationId xmlns:p14="http://schemas.microsoft.com/office/powerpoint/2010/main" val="14857973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D</a:t>
            </a:r>
            <a:r>
              <a:rPr lang="en-GB" dirty="0"/>
              <a:t> Various factors are exerting pressure on TLC </a:t>
            </a:r>
            <a:r>
              <a:rPr lang="en-GB" dirty="0" smtClean="0"/>
              <a:t>growth</a:t>
            </a:r>
          </a:p>
          <a:p>
            <a:pPr lvl="2"/>
            <a:r>
              <a:rPr lang="en-GB" dirty="0"/>
              <a:t>Factors driving the change in the rate of expected TLC growth</a:t>
            </a:r>
            <a:r>
              <a:rPr lang="en-GB" baseline="30000" dirty="0"/>
              <a:t>(a)</a:t>
            </a:r>
          </a:p>
        </p:txBody>
      </p:sp>
      <p:sp>
        <p:nvSpPr>
          <p:cNvPr id="5" name="Text Placeholder 4"/>
          <p:cNvSpPr>
            <a:spLocks noGrp="1"/>
          </p:cNvSpPr>
          <p:nvPr>
            <p:ph type="body" sz="quarter" idx="16"/>
          </p:nvPr>
        </p:nvSpPr>
        <p:spPr>
          <a:xfrm>
            <a:off x="292100" y="6400800"/>
            <a:ext cx="8491538" cy="457201"/>
          </a:xfrm>
        </p:spPr>
        <p:txBody>
          <a:bodyPr/>
          <a:lstStyle/>
          <a:p>
            <a:r>
              <a:rPr lang="en-GB" dirty="0"/>
              <a:t>(</a:t>
            </a:r>
            <a:r>
              <a:rPr lang="en-GB" dirty="0" smtClean="0"/>
              <a:t>a)	Contacts </a:t>
            </a:r>
            <a:r>
              <a:rPr lang="en-GB" dirty="0"/>
              <a:t>were asked ‘How do you expect the following factors to affect the rate of growth in total labour costs per employee in 2019, compared with the rate of growth in 2018?’.</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3306" y="1584000"/>
            <a:ext cx="6437389" cy="3607619"/>
          </a:xfrm>
          <a:prstGeom prst="rect">
            <a:avLst/>
          </a:prstGeom>
        </p:spPr>
      </p:pic>
    </p:spTree>
    <p:extLst>
      <p:ext uri="{BB962C8B-B14F-4D97-AF65-F5344CB8AC3E}">
        <p14:creationId xmlns:p14="http://schemas.microsoft.com/office/powerpoint/2010/main" val="29570928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20637"/>
          </a:xfrm>
        </p:spPr>
        <p:txBody>
          <a:bodyPr/>
          <a:lstStyle/>
          <a:p>
            <a:pPr lvl="1"/>
            <a:r>
              <a:rPr lang="en-GB" b="1" dirty="0" smtClean="0"/>
              <a:t>Chart 2.2</a:t>
            </a:r>
            <a:r>
              <a:rPr lang="en-GB" dirty="0" smtClean="0"/>
              <a:t> Survey </a:t>
            </a:r>
            <a:r>
              <a:rPr lang="en-GB" dirty="0"/>
              <a:t>indicators of expected output growth are below their historical </a:t>
            </a:r>
            <a:r>
              <a:rPr lang="en-GB" dirty="0" smtClean="0"/>
              <a:t>averages</a:t>
            </a:r>
          </a:p>
          <a:p>
            <a:pPr lvl="2"/>
            <a:r>
              <a:rPr lang="en-GB" dirty="0"/>
              <a:t>Survey indicators of expected output growth</a:t>
            </a:r>
          </a:p>
        </p:txBody>
      </p:sp>
      <p:sp>
        <p:nvSpPr>
          <p:cNvPr id="5" name="Text Placeholder 4"/>
          <p:cNvSpPr>
            <a:spLocks noGrp="1"/>
          </p:cNvSpPr>
          <p:nvPr>
            <p:ph type="body" sz="quarter" idx="16"/>
          </p:nvPr>
        </p:nvSpPr>
        <p:spPr>
          <a:xfrm>
            <a:off x="292100" y="5440680"/>
            <a:ext cx="8491538" cy="1417321"/>
          </a:xfrm>
        </p:spPr>
        <p:txBody>
          <a:bodyPr/>
          <a:lstStyle/>
          <a:p>
            <a:r>
              <a:rPr lang="en-GB" dirty="0"/>
              <a:t>Sources: BCC, CBI, IHS </a:t>
            </a:r>
            <a:r>
              <a:rPr lang="en-GB" dirty="0" err="1"/>
              <a:t>Markit</a:t>
            </a:r>
            <a:r>
              <a:rPr lang="en-GB" dirty="0"/>
              <a:t>, Lloyds Banking Group and Bank calculations.</a:t>
            </a:r>
          </a:p>
          <a:p>
            <a:endParaRPr lang="en-GB" dirty="0"/>
          </a:p>
          <a:p>
            <a:r>
              <a:rPr lang="en-GB" dirty="0"/>
              <a:t>(</a:t>
            </a:r>
            <a:r>
              <a:rPr lang="en-GB" dirty="0" smtClean="0"/>
              <a:t>a)	Net </a:t>
            </a:r>
            <a:r>
              <a:rPr lang="en-GB" dirty="0"/>
              <a:t>percentage balance of respondents in the non‑services and services sectors reporting they expect turnover to increase over the next year, weighted together using output shares. Data are quarterly and not seasonally adjusted. Differences from average since January 2000.</a:t>
            </a:r>
          </a:p>
          <a:p>
            <a:r>
              <a:rPr lang="en-GB" dirty="0"/>
              <a:t>(</a:t>
            </a:r>
            <a:r>
              <a:rPr lang="en-GB" dirty="0" smtClean="0"/>
              <a:t>b)	Net </a:t>
            </a:r>
            <a:r>
              <a:rPr lang="en-GB" dirty="0"/>
              <a:t>percentage balance of respondents with turnover over £1 million that expect business activity to increase over the next year. Differences from average since January 2002.</a:t>
            </a:r>
          </a:p>
          <a:p>
            <a:r>
              <a:rPr lang="en-GB" dirty="0"/>
              <a:t>(</a:t>
            </a:r>
            <a:r>
              <a:rPr lang="en-GB" dirty="0" smtClean="0"/>
              <a:t>c)	Net </a:t>
            </a:r>
            <a:r>
              <a:rPr lang="en-GB" dirty="0"/>
              <a:t>percentage balance of respondents from the manufacturing, distribution, consumer, business and professional services sectors reporting that they expect output to increase in the next three months. Differences from average since October 2003.</a:t>
            </a:r>
          </a:p>
          <a:p>
            <a:r>
              <a:rPr lang="en-GB" dirty="0"/>
              <a:t>(</a:t>
            </a:r>
            <a:r>
              <a:rPr lang="en-GB" dirty="0" smtClean="0"/>
              <a:t>d)	Index </a:t>
            </a:r>
            <a:r>
              <a:rPr lang="en-GB" dirty="0"/>
              <a:t>based on the net percentage of respondents reporting that they expect business activity to rise over the next year (service and construction) or that new orders have increased over the month (manufacturing), weighted together using output shares. Differences from average since January 2000.</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0829" y="1601721"/>
            <a:ext cx="6142343" cy="3654559"/>
          </a:xfrm>
          <a:prstGeom prst="rect">
            <a:avLst/>
          </a:prstGeom>
        </p:spPr>
      </p:pic>
    </p:spTree>
    <p:extLst>
      <p:ext uri="{BB962C8B-B14F-4D97-AF65-F5344CB8AC3E}">
        <p14:creationId xmlns:p14="http://schemas.microsoft.com/office/powerpoint/2010/main" val="2230968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36819"/>
          </a:xfrm>
        </p:spPr>
        <p:txBody>
          <a:bodyPr/>
          <a:lstStyle/>
          <a:p>
            <a:pPr lvl="1"/>
            <a:r>
              <a:rPr lang="en-GB" b="1" dirty="0"/>
              <a:t>Chart </a:t>
            </a:r>
            <a:r>
              <a:rPr lang="en-GB" b="1" dirty="0" smtClean="0"/>
              <a:t>2.3 </a:t>
            </a:r>
            <a:r>
              <a:rPr lang="en-GB" dirty="0" smtClean="0"/>
              <a:t>The </a:t>
            </a:r>
            <a:r>
              <a:rPr lang="en-GB" dirty="0"/>
              <a:t>recovery in business investment has stalled since the EU </a:t>
            </a:r>
            <a:r>
              <a:rPr lang="en-GB" dirty="0" smtClean="0"/>
              <a:t>referendum</a:t>
            </a:r>
          </a:p>
          <a:p>
            <a:pPr lvl="2"/>
            <a:r>
              <a:rPr lang="en-GB" dirty="0"/>
              <a:t>Business investment after previous recessions</a:t>
            </a:r>
            <a:r>
              <a:rPr lang="en-GB" baseline="30000" dirty="0"/>
              <a:t>(a)</a:t>
            </a:r>
          </a:p>
        </p:txBody>
      </p:sp>
      <p:sp>
        <p:nvSpPr>
          <p:cNvPr id="5" name="Text Placeholder 4"/>
          <p:cNvSpPr>
            <a:spLocks noGrp="1"/>
          </p:cNvSpPr>
          <p:nvPr>
            <p:ph type="body" sz="quarter" idx="16"/>
          </p:nvPr>
        </p:nvSpPr>
        <p:spPr>
          <a:xfrm>
            <a:off x="292100" y="6172200"/>
            <a:ext cx="8491538" cy="685801"/>
          </a:xfrm>
        </p:spPr>
        <p:txBody>
          <a:bodyPr/>
          <a:lstStyle/>
          <a:p>
            <a:r>
              <a:rPr lang="en-GB" dirty="0"/>
              <a:t>Sources: ONS and Bank calculations.</a:t>
            </a:r>
          </a:p>
          <a:p>
            <a:endParaRPr lang="en-GB" dirty="0"/>
          </a:p>
          <a:p>
            <a:r>
              <a:rPr lang="en-GB" dirty="0"/>
              <a:t>(</a:t>
            </a:r>
            <a:r>
              <a:rPr lang="en-GB" dirty="0" smtClean="0"/>
              <a:t>a)	Chained‑volume </a:t>
            </a:r>
            <a:r>
              <a:rPr lang="en-GB" dirty="0"/>
              <a:t>measure. Recessions are defined as at least two consecutive quarters of negative GDP growth. Previous recessions include those beginning in 1973, 1975, 1980 and 1990. A recovery ends if a second recession occurs in the period shown.</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7126" y="1511194"/>
            <a:ext cx="6269749" cy="3835612"/>
          </a:xfrm>
          <a:prstGeom prst="rect">
            <a:avLst/>
          </a:prstGeom>
        </p:spPr>
      </p:pic>
    </p:spTree>
    <p:extLst>
      <p:ext uri="{BB962C8B-B14F-4D97-AF65-F5344CB8AC3E}">
        <p14:creationId xmlns:p14="http://schemas.microsoft.com/office/powerpoint/2010/main" val="282039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71109"/>
          </a:xfrm>
        </p:spPr>
        <p:txBody>
          <a:bodyPr/>
          <a:lstStyle/>
          <a:p>
            <a:pPr lvl="1"/>
            <a:r>
              <a:rPr lang="en-GB" b="1" dirty="0"/>
              <a:t>Chart 2.4</a:t>
            </a:r>
            <a:r>
              <a:rPr lang="en-GB" dirty="0"/>
              <a:t> UK business investment growth has dropped below other advanced </a:t>
            </a:r>
            <a:r>
              <a:rPr lang="en-GB" dirty="0" smtClean="0"/>
              <a:t>economies</a:t>
            </a:r>
          </a:p>
          <a:p>
            <a:pPr lvl="2"/>
            <a:r>
              <a:rPr lang="en-GB" dirty="0"/>
              <a:t>G7 business investment</a:t>
            </a:r>
          </a:p>
        </p:txBody>
      </p:sp>
      <p:sp>
        <p:nvSpPr>
          <p:cNvPr id="5" name="Text Placeholder 4"/>
          <p:cNvSpPr>
            <a:spLocks noGrp="1"/>
          </p:cNvSpPr>
          <p:nvPr>
            <p:ph type="body" sz="quarter" idx="16"/>
          </p:nvPr>
        </p:nvSpPr>
        <p:spPr/>
        <p:txBody>
          <a:bodyPr/>
          <a:lstStyle/>
          <a:p>
            <a:r>
              <a:rPr lang="en-GB" dirty="0"/>
              <a:t>Sources: </a:t>
            </a:r>
            <a:r>
              <a:rPr lang="en-GB" dirty="0" err="1"/>
              <a:t>Eikon</a:t>
            </a:r>
            <a:r>
              <a:rPr lang="en-GB" dirty="0"/>
              <a:t> from </a:t>
            </a:r>
            <a:r>
              <a:rPr lang="en-GB" dirty="0" err="1"/>
              <a:t>Refinitiv</a:t>
            </a:r>
            <a:r>
              <a:rPr lang="en-GB" dirty="0"/>
              <a:t>, Japanese Cabinet Office, OECD, ONS, Oxford Economics, Statistics Canada, US Bureau of Economic Analysis and Bank calculations.</a:t>
            </a:r>
          </a:p>
          <a:p>
            <a:endParaRPr lang="en-GB" dirty="0"/>
          </a:p>
          <a:p>
            <a:r>
              <a:rPr lang="en-GB" dirty="0"/>
              <a:t>(</a:t>
            </a:r>
            <a:r>
              <a:rPr lang="en-GB" dirty="0" smtClean="0"/>
              <a:t>a)	Chained‑volume </a:t>
            </a:r>
            <a:r>
              <a:rPr lang="en-GB" dirty="0"/>
              <a:t>measure.</a:t>
            </a:r>
          </a:p>
          <a:p>
            <a:r>
              <a:rPr lang="en-GB" dirty="0"/>
              <a:t>(</a:t>
            </a:r>
            <a:r>
              <a:rPr lang="en-GB" dirty="0" smtClean="0"/>
              <a:t>b)	Business </a:t>
            </a:r>
            <a:r>
              <a:rPr lang="en-GB" dirty="0"/>
              <a:t>investment is not an internationally recognised concept. This swathe includes similar series derived from other countries’ National Accounts. Private sector business investment for Italy. Business investment minus residential structures for Canada. Non‑residential private investment for Japan and the US. Non‑government investment minus dwellings investment for France and Germany.</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4006" y="1605074"/>
            <a:ext cx="6195988" cy="3647853"/>
          </a:xfrm>
          <a:prstGeom prst="rect">
            <a:avLst/>
          </a:prstGeom>
        </p:spPr>
      </p:pic>
    </p:spTree>
    <p:extLst>
      <p:ext uri="{BB962C8B-B14F-4D97-AF65-F5344CB8AC3E}">
        <p14:creationId xmlns:p14="http://schemas.microsoft.com/office/powerpoint/2010/main" val="4008515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305399"/>
          </a:xfrm>
        </p:spPr>
        <p:txBody>
          <a:bodyPr/>
          <a:lstStyle/>
          <a:p>
            <a:pPr lvl="1"/>
            <a:r>
              <a:rPr lang="en-GB" b="1" dirty="0"/>
              <a:t>Chart 2.5</a:t>
            </a:r>
            <a:r>
              <a:rPr lang="en-GB" dirty="0"/>
              <a:t> Surveys suggest that </a:t>
            </a:r>
            <a:r>
              <a:rPr lang="en-GB" dirty="0" err="1"/>
              <a:t>stockbuilding</a:t>
            </a:r>
            <a:r>
              <a:rPr lang="en-GB" dirty="0"/>
              <a:t> by manufacturing companies picked up in December and </a:t>
            </a:r>
            <a:r>
              <a:rPr lang="en-GB" dirty="0" smtClean="0"/>
              <a:t>January</a:t>
            </a:r>
          </a:p>
          <a:p>
            <a:pPr lvl="2"/>
            <a:r>
              <a:rPr lang="en-GB" dirty="0"/>
              <a:t>IHS </a:t>
            </a:r>
            <a:r>
              <a:rPr lang="en-GB" dirty="0" err="1"/>
              <a:t>Markit</a:t>
            </a:r>
            <a:r>
              <a:rPr lang="en-GB" dirty="0"/>
              <a:t>/CIPS manufacturing survey</a:t>
            </a:r>
          </a:p>
        </p:txBody>
      </p:sp>
      <p:sp>
        <p:nvSpPr>
          <p:cNvPr id="5" name="Text Placeholder 4"/>
          <p:cNvSpPr>
            <a:spLocks noGrp="1"/>
          </p:cNvSpPr>
          <p:nvPr>
            <p:ph type="body" sz="quarter" idx="16"/>
          </p:nvPr>
        </p:nvSpPr>
        <p:spPr>
          <a:xfrm>
            <a:off x="292100" y="6183630"/>
            <a:ext cx="8491538" cy="674371"/>
          </a:xfrm>
        </p:spPr>
        <p:txBody>
          <a:bodyPr/>
          <a:lstStyle/>
          <a:p>
            <a:r>
              <a:rPr lang="en-GB" dirty="0"/>
              <a:t>Sources: IHS </a:t>
            </a:r>
            <a:r>
              <a:rPr lang="en-GB" dirty="0" err="1"/>
              <a:t>Markit</a:t>
            </a:r>
            <a:r>
              <a:rPr lang="en-GB" dirty="0"/>
              <a:t> and Bank calculations.</a:t>
            </a:r>
          </a:p>
          <a:p>
            <a:endParaRPr lang="en-GB" dirty="0"/>
          </a:p>
          <a:p>
            <a:r>
              <a:rPr lang="en-GB" dirty="0"/>
              <a:t>(</a:t>
            </a:r>
            <a:r>
              <a:rPr lang="en-GB" dirty="0" smtClean="0"/>
              <a:t>a)	Net </a:t>
            </a:r>
            <a:r>
              <a:rPr lang="en-GB" dirty="0"/>
              <a:t>percentage of manufacturing companies reporting that stocks increased this month compared with the previous month.</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10887" y="1598368"/>
            <a:ext cx="6122226" cy="3661264"/>
          </a:xfrm>
          <a:prstGeom prst="rect">
            <a:avLst/>
          </a:prstGeom>
        </p:spPr>
      </p:pic>
    </p:spTree>
    <p:extLst>
      <p:ext uri="{BB962C8B-B14F-4D97-AF65-F5344CB8AC3E}">
        <p14:creationId xmlns:p14="http://schemas.microsoft.com/office/powerpoint/2010/main" val="23807550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2.6</a:t>
            </a:r>
            <a:r>
              <a:rPr lang="en-GB" dirty="0"/>
              <a:t> Growth in consumer credit has continued to </a:t>
            </a:r>
            <a:r>
              <a:rPr lang="en-GB" dirty="0" smtClean="0"/>
              <a:t>slow</a:t>
            </a:r>
          </a:p>
          <a:p>
            <a:pPr lvl="2"/>
            <a:r>
              <a:rPr lang="en-GB" dirty="0"/>
              <a:t>Contributions to annual consumer credit growth</a:t>
            </a:r>
            <a:r>
              <a:rPr lang="en-GB" baseline="30000" dirty="0"/>
              <a:t>(a)</a:t>
            </a:r>
          </a:p>
          <a:p>
            <a:endParaRPr lang="en-GB" dirty="0"/>
          </a:p>
        </p:txBody>
      </p:sp>
      <p:sp>
        <p:nvSpPr>
          <p:cNvPr id="5" name="Text Placeholder 4"/>
          <p:cNvSpPr>
            <a:spLocks noGrp="1"/>
          </p:cNvSpPr>
          <p:nvPr>
            <p:ph type="body" sz="quarter" idx="16"/>
          </p:nvPr>
        </p:nvSpPr>
        <p:spPr>
          <a:xfrm>
            <a:off x="292100" y="5943600"/>
            <a:ext cx="8491538" cy="914401"/>
          </a:xfrm>
        </p:spPr>
        <p:txBody>
          <a:bodyPr/>
          <a:lstStyle/>
          <a:p>
            <a:r>
              <a:rPr lang="en-GB" dirty="0"/>
              <a:t>Sources: Bank of England, ONS and Bank calculations.</a:t>
            </a:r>
          </a:p>
          <a:p>
            <a:endParaRPr lang="en-GB" dirty="0"/>
          </a:p>
          <a:p>
            <a:r>
              <a:rPr lang="en-GB" dirty="0"/>
              <a:t>(</a:t>
            </a:r>
            <a:r>
              <a:rPr lang="en-GB" dirty="0" smtClean="0"/>
              <a:t>a)	For </a:t>
            </a:r>
            <a:r>
              <a:rPr lang="en-GB" dirty="0"/>
              <a:t>a description of how growth rates are calculated using credit data see </a:t>
            </a:r>
            <a:r>
              <a:rPr lang="en-GB" dirty="0">
                <a:hlinkClick r:id="rId3"/>
              </a:rPr>
              <a:t>here</a:t>
            </a:r>
            <a:r>
              <a:rPr lang="en-GB" dirty="0"/>
              <a:t>.</a:t>
            </a:r>
          </a:p>
          <a:p>
            <a:r>
              <a:rPr lang="en-GB" dirty="0"/>
              <a:t>(</a:t>
            </a:r>
            <a:r>
              <a:rPr lang="en-GB" dirty="0" smtClean="0"/>
              <a:t>b)	Sterling </a:t>
            </a:r>
            <a:r>
              <a:rPr lang="en-GB" dirty="0"/>
              <a:t>net lending by UK monetary financial institutions (MFIs) and other lenders to UK individuals (excludes student loans).</a:t>
            </a:r>
          </a:p>
          <a:p>
            <a:r>
              <a:rPr lang="en-GB" dirty="0"/>
              <a:t>(</a:t>
            </a:r>
            <a:r>
              <a:rPr lang="en-GB" dirty="0" smtClean="0"/>
              <a:t>c)	Identified </a:t>
            </a:r>
            <a:r>
              <a:rPr lang="en-GB" dirty="0"/>
              <a:t>dealership car finance lending by UK MFIs and other lenders.</a:t>
            </a: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561" b="561"/>
          <a:stretch/>
        </p:blipFill>
        <p:spPr>
          <a:xfrm>
            <a:off x="1484065" y="1584000"/>
            <a:ext cx="6175871" cy="3647853"/>
          </a:xfrm>
          <a:prstGeom prst="rect">
            <a:avLst/>
          </a:prstGeom>
        </p:spPr>
      </p:pic>
    </p:spTree>
    <p:extLst>
      <p:ext uri="{BB962C8B-B14F-4D97-AF65-F5344CB8AC3E}">
        <p14:creationId xmlns:p14="http://schemas.microsoft.com/office/powerpoint/2010/main" val="31127767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197955"/>
          </a:xfrm>
        </p:spPr>
        <p:txBody>
          <a:bodyPr/>
          <a:lstStyle/>
          <a:p>
            <a:pPr lvl="1"/>
            <a:r>
              <a:rPr lang="en-GB" b="1" dirty="0"/>
              <a:t>Chart 2.7</a:t>
            </a:r>
            <a:r>
              <a:rPr lang="en-GB" dirty="0"/>
              <a:t> Households’ confidence in the general economic situation and their personal financial situation has </a:t>
            </a:r>
            <a:r>
              <a:rPr lang="en-GB" dirty="0" smtClean="0"/>
              <a:t>fallen</a:t>
            </a:r>
          </a:p>
          <a:p>
            <a:pPr lvl="2"/>
            <a:r>
              <a:rPr lang="en-GB" dirty="0"/>
              <a:t>Indicators of consumer confidence</a:t>
            </a:r>
          </a:p>
        </p:txBody>
      </p:sp>
      <p:sp>
        <p:nvSpPr>
          <p:cNvPr id="5" name="Text Placeholder 4"/>
          <p:cNvSpPr>
            <a:spLocks noGrp="1"/>
          </p:cNvSpPr>
          <p:nvPr>
            <p:ph type="body" sz="quarter" idx="16"/>
          </p:nvPr>
        </p:nvSpPr>
        <p:spPr/>
        <p:txBody>
          <a:bodyPr/>
          <a:lstStyle/>
          <a:p>
            <a:r>
              <a:rPr lang="en-GB" dirty="0"/>
              <a:t>Sources: </a:t>
            </a:r>
            <a:r>
              <a:rPr lang="en-GB" dirty="0" err="1"/>
              <a:t>GfK</a:t>
            </a:r>
            <a:r>
              <a:rPr lang="en-GB" dirty="0"/>
              <a:t> (research carried out on behalf of the European Commission) and Bank calculations.</a:t>
            </a:r>
          </a:p>
          <a:p>
            <a:endParaRPr lang="en-GB" dirty="0"/>
          </a:p>
          <a:p>
            <a:r>
              <a:rPr lang="en-GB" dirty="0"/>
              <a:t>(</a:t>
            </a:r>
            <a:r>
              <a:rPr lang="en-GB" dirty="0" smtClean="0"/>
              <a:t>a)	Average </a:t>
            </a:r>
            <a:r>
              <a:rPr lang="en-GB" dirty="0"/>
              <a:t>of the net balances of respondents reporting that: their financial situation has got better over the past 12 months; their financial situation is expected to get better over the next 12 months; the general economic situation has got better over the past 12 months; the general economic situation is expected to get better over the next 12 months; and now is the right time to make major purchases, such as furniture or electrical goods.</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4182" y="1507841"/>
            <a:ext cx="6135637" cy="3842318"/>
          </a:xfrm>
          <a:prstGeom prst="rect">
            <a:avLst/>
          </a:prstGeom>
        </p:spPr>
      </p:pic>
    </p:spTree>
    <p:extLst>
      <p:ext uri="{BB962C8B-B14F-4D97-AF65-F5344CB8AC3E}">
        <p14:creationId xmlns:p14="http://schemas.microsoft.com/office/powerpoint/2010/main" val="27081848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519391" cy="1213959"/>
          </a:xfrm>
        </p:spPr>
        <p:txBody>
          <a:bodyPr/>
          <a:lstStyle/>
          <a:p>
            <a:pPr lvl="1"/>
            <a:r>
              <a:rPr lang="en-GB" b="1" dirty="0"/>
              <a:t>Chart 2.8</a:t>
            </a:r>
            <a:r>
              <a:rPr lang="en-GB" dirty="0"/>
              <a:t> Official retail sales data have been stronger than a range of other </a:t>
            </a:r>
            <a:r>
              <a:rPr lang="en-GB" dirty="0" smtClean="0"/>
              <a:t>indicators</a:t>
            </a:r>
          </a:p>
          <a:p>
            <a:pPr lvl="2"/>
            <a:r>
              <a:rPr lang="en-GB" dirty="0"/>
              <a:t>Retail sales volumes and survey measures of retail sales</a:t>
            </a:r>
          </a:p>
          <a:p>
            <a:endParaRPr lang="en-GB" dirty="0"/>
          </a:p>
        </p:txBody>
      </p:sp>
      <p:sp>
        <p:nvSpPr>
          <p:cNvPr id="5" name="Text Placeholder 4"/>
          <p:cNvSpPr>
            <a:spLocks noGrp="1"/>
          </p:cNvSpPr>
          <p:nvPr>
            <p:ph type="body" sz="quarter" idx="16"/>
          </p:nvPr>
        </p:nvSpPr>
        <p:spPr/>
        <p:txBody>
          <a:bodyPr/>
          <a:lstStyle/>
          <a:p>
            <a:r>
              <a:rPr lang="en-GB" dirty="0"/>
              <a:t>Sources: Bank of England, British Retail Consortium (BRC), CBI, ONS, Visa and Bank calculations.</a:t>
            </a:r>
          </a:p>
          <a:p>
            <a:endParaRPr lang="en-GB" dirty="0"/>
          </a:p>
          <a:p>
            <a:r>
              <a:rPr lang="en-GB" dirty="0"/>
              <a:t>(</a:t>
            </a:r>
            <a:r>
              <a:rPr lang="en-GB" dirty="0" smtClean="0"/>
              <a:t>a)	Chained‑volume </a:t>
            </a:r>
            <a:r>
              <a:rPr lang="en-GB" dirty="0"/>
              <a:t>measure.</a:t>
            </a:r>
          </a:p>
          <a:p>
            <a:r>
              <a:rPr lang="en-GB" dirty="0"/>
              <a:t>(</a:t>
            </a:r>
            <a:r>
              <a:rPr lang="en-GB" dirty="0" smtClean="0"/>
              <a:t>b)	Swathe </a:t>
            </a:r>
            <a:r>
              <a:rPr lang="en-GB" dirty="0"/>
              <a:t>includes: BRC percentage change in total sales, not seasonally adjusted; balance of respondents to the CBI distributive trades survey question ‘How do your sales and orders this month compare with a year earlier?’; percentage change in Visa total consumer spending on a year ago, deflated by CPI inflation; Agents’ measure of companies’ reported annual growth in the value of retail sales over the past three months, monthly measure until August 2016 and six weekly thereafter. All series have been scaled to match the mean and variance of ONS retail sales volume growth since 2000 except the Visa series, which is since 2006.</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80712" y="1611779"/>
            <a:ext cx="6182576" cy="3634442"/>
          </a:xfrm>
          <a:prstGeom prst="rect">
            <a:avLst/>
          </a:prstGeom>
        </p:spPr>
      </p:pic>
    </p:spTree>
    <p:extLst>
      <p:ext uri="{BB962C8B-B14F-4D97-AF65-F5344CB8AC3E}">
        <p14:creationId xmlns:p14="http://schemas.microsoft.com/office/powerpoint/2010/main" val="2483433071"/>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6" ma:contentTypeDescription="Create a new document." ma:contentTypeScope="" ma:versionID="2f0587e9cbd5ef714b92d6b5a957b6a2">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7db58f5ba35790aa542153843322d321"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ReviewalDate" minOccurs="0"/>
                <xsd:element ref="ns1:ArchivalChoice"/>
                <xsd:element ref="ns1:PublicationReviewalChoice" minOccurs="0"/>
                <xsd:element ref="ns1:BOEReplicationFlag" minOccurs="0"/>
                <xsd:element ref="ns1:BOEReplicateBackwardLinksOnDeployFlag"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ReviewalDate" ma:index="24" nillable="true" ma:displayName="Reviewal Date" ma:format="DateOnly" ma:internalName="ReviewalDate" ma:readOnly="false">
      <xsd:simpleType>
        <xsd:restriction base="dms:DateTime"/>
      </xsd:simpleType>
    </xsd:element>
    <xsd:element name="ArchivalChoice" ma:index="25"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PublicationReviewalChoice" ma:index="26" nillable="true" ma:displayName="Review Publication In" ma:internalName="PublicationReviewalChoice" ma:readOnly="false">
      <xsd:simpleType>
        <xsd:restriction base="dms:Choice">
          <xsd:enumeration value="3 Months"/>
          <xsd:enumeration value="6 Months"/>
          <xsd:enumeration value="12 Months"/>
          <xsd:enumeration value="24 Months"/>
        </xsd:restriction>
      </xsd:simpleType>
    </xsd:element>
    <xsd:element name="BOEReplicationFlag" ma:index="27" nillable="true" ma:displayName="Replicated" ma:default="1" ma:internalName="Replicated" ma:readOnly="false">
      <xsd:simpleType>
        <xsd:restriction base="dms:Text"/>
      </xsd:simpleType>
    </xsd:element>
    <xsd:element name="BOEReplicateBackwardLinksOnDeployFlag" ma:index="28" nillable="true" ma:displayName="Replicate Backward Links On Deploy" ma:default="0" ma:internalName="Replicate_x0020_Backward_x0020_Links_x0020_On_x0020_Deploy"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alDate xmlns="http://schemas.microsoft.com/sharepoint/v3" xsi:nil="true"/>
    <TaxCatchAll xmlns="94fc26e6-6271-400d-888b-6bc5b0598690">
      <Value>987</Value>
    </TaxCatchAll>
    <BOETwoLevelApprovalUnapprovedUrls xmlns="CEE65117-4BBE-4C9C-8465-20A300C4D3E5" xsi:nil="true"/>
    <BOEReplicationFlag xmlns="http://schemas.microsoft.com/sharepoint/v3">0</BOEReplicationFlag>
    <PublicationReviewalChoice xmlns="http://schemas.microsoft.com/sharepoint/v3" xsi:nil="true"/>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5c80c2f4-886d-4955-b2ec-35ac269431e4</TermId>
        </TermInfo>
      </Terms>
    </BOETaxonomyFieldTaxHTField0>
    <BOEReplicateBackwardLinksOnDeployFlag xmlns="http://schemas.microsoft.com/sharepoint/v3">false</BOEReplicateBackwardLinksOnDeployFlag>
    <PublishDate xmlns="http://schemas.microsoft.com/sharepoint/v3">2013-08-06T23:00:00+00:00</PublishDate>
    <PublishingExpirationDate xmlns="http://schemas.microsoft.com/sharepoint/v3" xsi:nil="true"/>
    <IncludeContentsInIndex xmlns="http://schemas.microsoft.com/sharepoint/v3">true</IncludeContentsInIndex>
    <PublishingStartDate xmlns="http://schemas.microsoft.com/sharepoint/v3">2013-08-07T10:30:00Z</PublishingStartDate>
    <BOEKeywords xmlns="http://schemas.microsoft.com/sharepoint/v3/fields">Bank of England Inflation Report August 2013, IR, monetary policy, MPC, Output and supply</BOEKeywords>
    <OwnerGroup xmlns="http://schemas.microsoft.com/sharepoint/v3">
      <UserInfo>
        <DisplayName/>
        <AccountId>97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LongProperties xmlns="http://schemas.microsoft.com/office/2006/metadata/longProperties"/>
</file>

<file path=customXml/itemProps1.xml><?xml version="1.0" encoding="utf-8"?>
<ds:datastoreItem xmlns:ds="http://schemas.openxmlformats.org/officeDocument/2006/customXml" ds:itemID="{DC3328FC-D678-49E8-B4B4-2C3773526C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67fa5cd-9f58-4c91-ae17-33c31eed239f"/>
    <ds:schemaRef ds:uri="94fc26e6-6271-400d-888b-6bc5b0598690"/>
    <ds:schemaRef ds:uri="94FC26E6-6271-400D-888B-6BC5B0598690"/>
    <ds:schemaRef ds:uri="http://schemas.microsoft.com/sharepoint/v3/fields"/>
    <ds:schemaRef ds:uri="CEE65117-4BBE-4C9C-8465-20A300C4D3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A39AD9-F0DF-4C49-B8DC-4830BAFEA464}">
  <ds:schemaRefs>
    <ds:schemaRef ds:uri="http://purl.org/dc/elements/1.1/"/>
    <ds:schemaRef ds:uri="http://schemas.microsoft.com/office/2006/metadata/properties"/>
    <ds:schemaRef ds:uri="94fc26e6-6271-400d-888b-6bc5b0598690"/>
    <ds:schemaRef ds:uri="http://schemas.microsoft.com/sharepoint/v3"/>
    <ds:schemaRef ds:uri="http://purl.org/dc/terms/"/>
    <ds:schemaRef ds:uri="http://schemas.microsoft.com/sharepoint/v3/fields"/>
    <ds:schemaRef ds:uri="http://schemas.openxmlformats.org/package/2006/metadata/core-properties"/>
    <ds:schemaRef ds:uri="http://schemas.microsoft.com/office/2006/documentManagement/types"/>
    <ds:schemaRef ds:uri="http://schemas.microsoft.com/office/infopath/2007/PartnerControls"/>
    <ds:schemaRef ds:uri="CEE65117-4BBE-4C9C-8465-20A300C4D3E5"/>
    <ds:schemaRef ds:uri="94FC26E6-6271-400D-888B-6BC5B0598690"/>
    <ds:schemaRef ds:uri="b67fa5cd-9f58-4c91-ae17-33c31eed239f"/>
    <ds:schemaRef ds:uri="http://www.w3.org/XML/1998/namespace"/>
    <ds:schemaRef ds:uri="http://purl.org/dc/dcmitype/"/>
  </ds:schemaRefs>
</ds:datastoreItem>
</file>

<file path=customXml/itemProps3.xml><?xml version="1.0" encoding="utf-8"?>
<ds:datastoreItem xmlns:ds="http://schemas.openxmlformats.org/officeDocument/2006/customXml" ds:itemID="{4F2BA893-CFF4-4AF1-9D1D-0600F4183E19}">
  <ds:schemaRefs>
    <ds:schemaRef ds:uri="http://schemas.microsoft.com/sharepoint/v3/contenttype/forms"/>
  </ds:schemaRefs>
</ds:datastoreItem>
</file>

<file path=customXml/itemProps4.xml><?xml version="1.0" encoding="utf-8"?>
<ds:datastoreItem xmlns:ds="http://schemas.openxmlformats.org/officeDocument/2006/customXml" ds:itemID="{5A747499-D055-4494-BECF-CC0DD689BDE0}">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IR POWERPOINT TEMPLATE</Template>
  <TotalTime>196</TotalTime>
  <Words>518</Words>
  <Application>Microsoft Office PowerPoint</Application>
  <PresentationFormat>On-screen Show (4:3)</PresentationFormat>
  <Paragraphs>125</Paragraphs>
  <Slides>27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MS PGothic</vt:lpstr>
      <vt:lpstr>MS PGothic</vt:lpstr>
      <vt:lpstr>Arial</vt:lpstr>
      <vt:lpstr>Calibri</vt:lpstr>
      <vt:lpstr>Times</vt:lpstr>
      <vt:lpstr>IR POWERPOINT TEMPLATE</vt:lpstr>
      <vt:lpstr>Inflation Report February 2019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Inflation Report February 2019</dc:title>
  <dc:subject>Section 2: Demand and output</dc:subject>
  <dc:creator>Bank of England</dc:creator>
  <cp:keywords/>
  <dc:description/>
  <cp:lastModifiedBy>Andrew, Hicks</cp:lastModifiedBy>
  <cp:revision>22</cp:revision>
  <cp:lastPrinted>2014-02-11T15:04:13Z</cp:lastPrinted>
  <dcterms:created xsi:type="dcterms:W3CDTF">2019-02-06T09:04:17Z</dcterms:created>
  <dcterms:modified xsi:type="dcterms:W3CDTF">2019-02-06T18:44:45Z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987;#Inflation Report|5c80c2f4-886d-4955-b2ec-35ac269431e4</vt:lpwstr>
  </property>
  <property fmtid="{D5CDD505-2E9C-101B-9397-08002B2CF9AE}" pid="4" name="TemplateUrl">
    <vt:lpwstr/>
  </property>
  <property fmtid="{D5CDD505-2E9C-101B-9397-08002B2CF9AE}" pid="5" name="Order">
    <vt:lpwstr>591000.000000000</vt:lpwstr>
  </property>
  <property fmtid="{D5CDD505-2E9C-101B-9397-08002B2CF9AE}" pid="6" name="xd_ProgID">
    <vt:lpwstr/>
  </property>
  <property fmtid="{D5CDD505-2E9C-101B-9397-08002B2CF9AE}" pid="7" name="ContentTypeId">
    <vt:lpwstr>0x010100EBF4EEF456FC2F46961A35CADEE901AB</vt:lpwstr>
  </property>
  <property fmtid="{D5CDD505-2E9C-101B-9397-08002B2CF9AE}" pid="8" name="_SourceUrl">
    <vt:lpwstr/>
  </property>
  <property fmtid="{D5CDD505-2E9C-101B-9397-08002B2CF9AE}" pid="9" name="_SharedFileIndex">
    <vt:lpwstr/>
  </property>
</Properties>
</file>